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93" r:id="rId3"/>
    <p:sldId id="292" r:id="rId4"/>
    <p:sldId id="285" r:id="rId5"/>
    <p:sldId id="287" r:id="rId6"/>
    <p:sldId id="288" r:id="rId7"/>
    <p:sldId id="306" r:id="rId8"/>
    <p:sldId id="320" r:id="rId9"/>
    <p:sldId id="307" r:id="rId10"/>
    <p:sldId id="311" r:id="rId11"/>
    <p:sldId id="304" r:id="rId12"/>
    <p:sldId id="336" r:id="rId13"/>
    <p:sldId id="333" r:id="rId14"/>
    <p:sldId id="341" r:id="rId15"/>
    <p:sldId id="335" r:id="rId16"/>
    <p:sldId id="337" r:id="rId17"/>
    <p:sldId id="338" r:id="rId18"/>
    <p:sldId id="345" r:id="rId19"/>
    <p:sldId id="329" r:id="rId20"/>
    <p:sldId id="278" r:id="rId21"/>
    <p:sldId id="308" r:id="rId22"/>
    <p:sldId id="317" r:id="rId23"/>
    <p:sldId id="318" r:id="rId24"/>
    <p:sldId id="309" r:id="rId25"/>
    <p:sldId id="343" r:id="rId26"/>
    <p:sldId id="342" r:id="rId27"/>
    <p:sldId id="331" r:id="rId28"/>
    <p:sldId id="347" r:id="rId29"/>
    <p:sldId id="348" r:id="rId30"/>
    <p:sldId id="349" r:id="rId31"/>
    <p:sldId id="279" r:id="rId32"/>
    <p:sldId id="280" r:id="rId33"/>
    <p:sldId id="322" r:id="rId34"/>
    <p:sldId id="257" r:id="rId35"/>
    <p:sldId id="260" r:id="rId36"/>
    <p:sldId id="296" r:id="rId37"/>
    <p:sldId id="323" r:id="rId38"/>
    <p:sldId id="324" r:id="rId39"/>
    <p:sldId id="327" r:id="rId40"/>
    <p:sldId id="270" r:id="rId4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117"/>
    <p:restoredTop sz="85544"/>
  </p:normalViewPr>
  <p:slideViewPr>
    <p:cSldViewPr snapToGrid="0" snapToObjects="1">
      <p:cViewPr varScale="1">
        <p:scale>
          <a:sx n="125" d="100"/>
          <a:sy n="125" d="100"/>
        </p:scale>
        <p:origin x="9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tiff>
</file>

<file path=ppt/media/image11.tiff>
</file>

<file path=ppt/media/image13.tiff>
</file>

<file path=ppt/media/image14.tiff>
</file>

<file path=ppt/media/image15.png>
</file>

<file path=ppt/media/image16.png>
</file>

<file path=ppt/media/image17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99BD02-49FD-F54C-ACA9-4B1D35C15222}" type="datetimeFigureOut">
              <a:rPr lang="en-US" smtClean="0"/>
              <a:t>4/17/19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305614-44FE-414D-83EA-2FC48B5A7E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735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1015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16362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447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90291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64067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3342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541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978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3534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28077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7615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7912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1389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91045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8702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75040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171564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27896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387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347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86757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8320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2914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6722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04045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31950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217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51585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49091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16692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77685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783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21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9261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198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9107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8841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6305614-44FE-414D-83EA-2FC48B5A7E4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6201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583633-4B4F-5E44-8CB7-93C495A935DA}" type="datetime1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823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317C37-6BA1-1041-B5C1-CA2DA4E84AC4}" type="datetime1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747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96ECE-2EBE-904A-9184-614C6CEB7034}" type="datetime1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548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05FE5E-1034-6C4A-AC28-8306A1310CE8}" type="datetime1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4164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E7E839-7B4D-5D4D-B3EA-79337B9FBED5}" type="datetime1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882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37EB3-3BCD-2F46-98F4-61EB63820F39}" type="datetime1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36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95E25-625C-3A4E-89CB-75F42CD5F7EB}" type="datetime1">
              <a:rPr lang="en-US" smtClean="0"/>
              <a:t>4/17/19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816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DA582C-4F8B-7548-A821-2969E3353BD4}" type="datetime1">
              <a:rPr lang="en-US" smtClean="0"/>
              <a:t>4/17/19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8299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AA2E5-3FFB-AA47-A470-839556967CBE}" type="datetime1">
              <a:rPr lang="en-US" smtClean="0"/>
              <a:t>4/17/19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066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1540F-1A88-8B4D-863A-BB4EFB3C52A8}" type="datetime1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7855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A6FC1-50D8-B143-9EAC-0DD1DEFFB16F}" type="datetime1">
              <a:rPr lang="en-US" smtClean="0"/>
              <a:t>4/17/19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12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249D68-A082-EA46-B723-5D9917E230D0}" type="datetime1">
              <a:rPr lang="en-US" smtClean="0"/>
              <a:t>4/17/19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5D80A-50AE-8843-A7CA-B769AD0F76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082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tiff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harvard-cns/deter" TargetMode="External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DETER: Deterministic TCP Replay for Performance Diagnosis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b="1" dirty="0"/>
              <a:t>Yuliang</a:t>
            </a:r>
            <a:r>
              <a:rPr lang="zh-CN" altLang="en-US" b="1" dirty="0"/>
              <a:t> </a:t>
            </a:r>
            <a:r>
              <a:rPr lang="en-US" altLang="zh-CN" b="1" dirty="0"/>
              <a:t>Li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Rui</a:t>
            </a:r>
            <a:r>
              <a:rPr lang="zh-CN" altLang="en-US" dirty="0"/>
              <a:t> </a:t>
            </a:r>
            <a:r>
              <a:rPr lang="en-US" altLang="zh-CN" dirty="0"/>
              <a:t>Miao,</a:t>
            </a:r>
            <a:r>
              <a:rPr lang="zh-CN" altLang="en-US" dirty="0"/>
              <a:t> </a:t>
            </a:r>
            <a:r>
              <a:rPr lang="en-US" altLang="zh-CN" dirty="0"/>
              <a:t>Mohammad</a:t>
            </a:r>
            <a:r>
              <a:rPr lang="zh-CN" altLang="en-US" dirty="0"/>
              <a:t> </a:t>
            </a:r>
            <a:r>
              <a:rPr lang="en-US" altLang="zh-CN" dirty="0" err="1"/>
              <a:t>Alizadeh</a:t>
            </a:r>
            <a:r>
              <a:rPr lang="en-US" altLang="zh-CN" dirty="0"/>
              <a:t>,</a:t>
            </a:r>
            <a:r>
              <a:rPr lang="zh-CN" altLang="en-US" dirty="0"/>
              <a:t> </a:t>
            </a:r>
            <a:r>
              <a:rPr lang="en-US" altLang="zh-CN" dirty="0" err="1"/>
              <a:t>Minlan</a:t>
            </a:r>
            <a:r>
              <a:rPr lang="zh-CN" altLang="en-US" dirty="0"/>
              <a:t> </a:t>
            </a:r>
            <a:r>
              <a:rPr lang="en-US" altLang="zh-CN" dirty="0"/>
              <a:t>Yu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7938" y="4366420"/>
            <a:ext cx="2064294" cy="200580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7195" y="4366420"/>
            <a:ext cx="2016480" cy="200975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1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3A0257-7558-D044-B33D-E3A0D747C1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78639" y="4079875"/>
            <a:ext cx="2276475" cy="2276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8948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05E9E-28AB-6B47-8793-771CBFEFE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1188485" cy="1325563"/>
          </a:xfrm>
        </p:spPr>
        <p:txBody>
          <a:bodyPr/>
          <a:lstStyle/>
          <a:p>
            <a:r>
              <a:rPr lang="en-US" dirty="0"/>
              <a:t>Tension between more details and low overhead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ACE70-7236-594B-AB5D-96F6DEDE0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Existing tools cannot achieve both</a:t>
            </a:r>
          </a:p>
          <a:p>
            <a:r>
              <a:rPr lang="en-US" dirty="0"/>
              <a:t>DETER solves it, by introducing replay</a:t>
            </a:r>
          </a:p>
          <a:p>
            <a:pPr lvl="1"/>
            <a:r>
              <a:rPr lang="en-US" dirty="0"/>
              <a:t>Lightweight recording during the </a:t>
            </a:r>
            <a:r>
              <a:rPr lang="en-US" u="sng" dirty="0"/>
              <a:t>runtime</a:t>
            </a:r>
          </a:p>
          <a:p>
            <a:pPr lvl="1"/>
            <a:r>
              <a:rPr lang="en-US" u="sng" dirty="0"/>
              <a:t>Replay</a:t>
            </a:r>
            <a:r>
              <a:rPr lang="en-US" dirty="0"/>
              <a:t> every detail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366113-8B10-3A49-A835-E15A62688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10</a:t>
            </a:fld>
            <a:endParaRPr lang="en-US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0FE770B9-8FE3-9A48-83A0-0953C438337A}"/>
              </a:ext>
            </a:extLst>
          </p:cNvPr>
          <p:cNvCxnSpPr>
            <a:cxnSpLocks/>
          </p:cNvCxnSpPr>
          <p:nvPr/>
        </p:nvCxnSpPr>
        <p:spPr>
          <a:xfrm>
            <a:off x="4632389" y="6453400"/>
            <a:ext cx="246184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DDE520A4-4571-9840-89E8-DB49C52EAA44}"/>
              </a:ext>
            </a:extLst>
          </p:cNvPr>
          <p:cNvCxnSpPr>
            <a:cxnSpLocks/>
          </p:cNvCxnSpPr>
          <p:nvPr/>
        </p:nvCxnSpPr>
        <p:spPr>
          <a:xfrm flipV="1">
            <a:off x="4632389" y="4007380"/>
            <a:ext cx="0" cy="244602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AE57C25-BEB4-BF40-81A2-E17D5DCAF62E}"/>
              </a:ext>
            </a:extLst>
          </p:cNvPr>
          <p:cNvSpPr txBox="1"/>
          <p:nvPr/>
        </p:nvSpPr>
        <p:spPr>
          <a:xfrm>
            <a:off x="7125716" y="6248942"/>
            <a:ext cx="2687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Details for diagnosis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1B1E1B-3668-E24D-A43F-BE299A33D18C}"/>
              </a:ext>
            </a:extLst>
          </p:cNvPr>
          <p:cNvSpPr txBox="1"/>
          <p:nvPr/>
        </p:nvSpPr>
        <p:spPr>
          <a:xfrm>
            <a:off x="4235195" y="3638048"/>
            <a:ext cx="1411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Overhead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4D3DD87-A6AB-6D4E-AF6D-9D516ADB3133}"/>
              </a:ext>
            </a:extLst>
          </p:cNvPr>
          <p:cNvSpPr txBox="1"/>
          <p:nvPr/>
        </p:nvSpPr>
        <p:spPr>
          <a:xfrm>
            <a:off x="5444701" y="4520572"/>
            <a:ext cx="1046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Tcpdump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E258009-FB70-244F-84F4-B30E6E1E8896}"/>
              </a:ext>
            </a:extLst>
          </p:cNvPr>
          <p:cNvSpPr/>
          <p:nvPr/>
        </p:nvSpPr>
        <p:spPr>
          <a:xfrm>
            <a:off x="6491078" y="4471416"/>
            <a:ext cx="149469" cy="149469"/>
          </a:xfrm>
          <a:prstGeom prst="ellipse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7FFB03-85D6-C64A-A464-1E96D2D739A9}"/>
              </a:ext>
            </a:extLst>
          </p:cNvPr>
          <p:cNvSpPr txBox="1"/>
          <p:nvPr/>
        </p:nvSpPr>
        <p:spPr>
          <a:xfrm>
            <a:off x="5755599" y="3935071"/>
            <a:ext cx="11067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Tcp</a:t>
            </a:r>
            <a:r>
              <a:rPr lang="en-US" dirty="0"/>
              <a:t> probe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AD85691A-A366-4246-90BA-EA0971217AD7}"/>
              </a:ext>
            </a:extLst>
          </p:cNvPr>
          <p:cNvSpPr/>
          <p:nvPr/>
        </p:nvSpPr>
        <p:spPr>
          <a:xfrm>
            <a:off x="6718744" y="4249906"/>
            <a:ext cx="149469" cy="149469"/>
          </a:xfrm>
          <a:prstGeom prst="ellipse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114B8B4-CA31-4148-BD25-C41D48DD70EA}"/>
              </a:ext>
            </a:extLst>
          </p:cNvPr>
          <p:cNvSpPr/>
          <p:nvPr/>
        </p:nvSpPr>
        <p:spPr>
          <a:xfrm>
            <a:off x="4864508" y="6077364"/>
            <a:ext cx="149469" cy="149469"/>
          </a:xfrm>
          <a:prstGeom prst="ellipse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A019AC-722A-C64A-A2DD-9920037AD501}"/>
              </a:ext>
            </a:extLst>
          </p:cNvPr>
          <p:cNvSpPr txBox="1"/>
          <p:nvPr/>
        </p:nvSpPr>
        <p:spPr>
          <a:xfrm>
            <a:off x="5091611" y="6014369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Tcp</a:t>
            </a:r>
            <a:r>
              <a:rPr lang="en-US" dirty="0"/>
              <a:t> counters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44B7ECF-881E-8248-922D-6872A25CE76E}"/>
              </a:ext>
            </a:extLst>
          </p:cNvPr>
          <p:cNvSpPr/>
          <p:nvPr/>
        </p:nvSpPr>
        <p:spPr>
          <a:xfrm>
            <a:off x="6915308" y="5812676"/>
            <a:ext cx="158020" cy="15802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B48C61D-DA45-CC43-BA57-9D2C89A050D3}"/>
              </a:ext>
            </a:extLst>
          </p:cNvPr>
          <p:cNvSpPr txBox="1"/>
          <p:nvPr/>
        </p:nvSpPr>
        <p:spPr>
          <a:xfrm>
            <a:off x="6300603" y="5489350"/>
            <a:ext cx="788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DETER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E4F934A-EC11-4940-97B3-D1547C84D010}"/>
              </a:ext>
            </a:extLst>
          </p:cNvPr>
          <p:cNvSpPr/>
          <p:nvPr/>
        </p:nvSpPr>
        <p:spPr>
          <a:xfrm>
            <a:off x="5060130" y="5864900"/>
            <a:ext cx="149469" cy="149469"/>
          </a:xfrm>
          <a:prstGeom prst="ellipse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42F6270-8E2D-574C-B748-9E58E98CB482}"/>
              </a:ext>
            </a:extLst>
          </p:cNvPr>
          <p:cNvSpPr txBox="1"/>
          <p:nvPr/>
        </p:nvSpPr>
        <p:spPr>
          <a:xfrm>
            <a:off x="4695514" y="5481728"/>
            <a:ext cx="6123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ebpf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C6E3CFF-C9FD-2249-818A-87D3D62D8BC3}"/>
              </a:ext>
            </a:extLst>
          </p:cNvPr>
          <p:cNvSpPr txBox="1"/>
          <p:nvPr/>
        </p:nvSpPr>
        <p:spPr>
          <a:xfrm>
            <a:off x="7825522" y="3667449"/>
            <a:ext cx="24709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Lots of details, </a:t>
            </a:r>
          </a:p>
          <a:p>
            <a:r>
              <a:rPr lang="en-US" sz="2400" dirty="0">
                <a:solidFill>
                  <a:srgbClr val="FF0000"/>
                </a:solidFill>
              </a:rPr>
              <a:t>but high overhead</a:t>
            </a:r>
          </a:p>
        </p:txBody>
      </p:sp>
      <p:sp>
        <p:nvSpPr>
          <p:cNvPr id="18" name="Left Arrow 17">
            <a:extLst>
              <a:ext uri="{FF2B5EF4-FFF2-40B4-BE49-F238E27FC236}">
                <a16:creationId xmlns:a16="http://schemas.microsoft.com/office/drawing/2014/main" id="{93733666-7FBE-5D4B-9867-99B1DE4E27B4}"/>
              </a:ext>
            </a:extLst>
          </p:cNvPr>
          <p:cNvSpPr/>
          <p:nvPr/>
        </p:nvSpPr>
        <p:spPr>
          <a:xfrm>
            <a:off x="7073328" y="3948170"/>
            <a:ext cx="681479" cy="572765"/>
          </a:xfrm>
          <a:prstGeom prst="leftArrow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B477808-63A7-D74F-8E04-E05D6663C2E3}"/>
              </a:ext>
            </a:extLst>
          </p:cNvPr>
          <p:cNvSpPr txBox="1"/>
          <p:nvPr/>
        </p:nvSpPr>
        <p:spPr>
          <a:xfrm>
            <a:off x="1076729" y="5568493"/>
            <a:ext cx="297645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/>
              <a:t>Low overhead, </a:t>
            </a:r>
          </a:p>
          <a:p>
            <a:pPr algn="r"/>
            <a:r>
              <a:rPr lang="en-US" sz="2400" dirty="0">
                <a:solidFill>
                  <a:srgbClr val="FF0000"/>
                </a:solidFill>
              </a:rPr>
              <a:t>but miss lots of details</a:t>
            </a:r>
          </a:p>
        </p:txBody>
      </p:sp>
      <p:sp>
        <p:nvSpPr>
          <p:cNvPr id="24" name="Left Arrow 23">
            <a:extLst>
              <a:ext uri="{FF2B5EF4-FFF2-40B4-BE49-F238E27FC236}">
                <a16:creationId xmlns:a16="http://schemas.microsoft.com/office/drawing/2014/main" id="{C38FD70D-6A30-1C45-962D-D253A881BE47}"/>
              </a:ext>
            </a:extLst>
          </p:cNvPr>
          <p:cNvSpPr/>
          <p:nvPr/>
        </p:nvSpPr>
        <p:spPr>
          <a:xfrm rot="10800000">
            <a:off x="4136156" y="5707102"/>
            <a:ext cx="681479" cy="572765"/>
          </a:xfrm>
          <a:prstGeom prst="leftArrow">
            <a:avLst/>
          </a:prstGeom>
          <a:solidFill>
            <a:srgbClr val="FF0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D610F70-8A19-8C4C-9124-3EC727021CCA}"/>
              </a:ext>
            </a:extLst>
          </p:cNvPr>
          <p:cNvSpPr txBox="1"/>
          <p:nvPr/>
        </p:nvSpPr>
        <p:spPr>
          <a:xfrm>
            <a:off x="7784215" y="5397177"/>
            <a:ext cx="18878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All details, </a:t>
            </a:r>
          </a:p>
          <a:p>
            <a:r>
              <a:rPr lang="en-US" sz="2400" dirty="0">
                <a:solidFill>
                  <a:srgbClr val="00B050"/>
                </a:solidFill>
              </a:rPr>
              <a:t>low overhead</a:t>
            </a:r>
          </a:p>
        </p:txBody>
      </p:sp>
      <p:sp>
        <p:nvSpPr>
          <p:cNvPr id="26" name="Left Arrow 25">
            <a:extLst>
              <a:ext uri="{FF2B5EF4-FFF2-40B4-BE49-F238E27FC236}">
                <a16:creationId xmlns:a16="http://schemas.microsoft.com/office/drawing/2014/main" id="{B74C8661-56B2-AC48-9340-69544AF49AB5}"/>
              </a:ext>
            </a:extLst>
          </p:cNvPr>
          <p:cNvSpPr/>
          <p:nvPr/>
        </p:nvSpPr>
        <p:spPr>
          <a:xfrm>
            <a:off x="7231313" y="5576670"/>
            <a:ext cx="421108" cy="572765"/>
          </a:xfrm>
          <a:prstGeom prst="leftArrow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8278187-DE0C-134B-834A-CE4773C8B566}"/>
              </a:ext>
            </a:extLst>
          </p:cNvPr>
          <p:cNvSpPr txBox="1"/>
          <p:nvPr/>
        </p:nvSpPr>
        <p:spPr>
          <a:xfrm>
            <a:off x="6811077" y="1566798"/>
            <a:ext cx="5399748" cy="677108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 rtlCol="0">
            <a:spAutoFit/>
          </a:bodyPr>
          <a:lstStyle/>
          <a:p>
            <a:r>
              <a:rPr lang="en-US" sz="2800" dirty="0"/>
              <a:t>Runtime record </a:t>
            </a:r>
            <a:r>
              <a:rPr lang="en-US" sz="4400" b="1" dirty="0">
                <a:solidFill>
                  <a:srgbClr val="FF0000"/>
                </a:solidFill>
              </a:rPr>
              <a:t>=</a:t>
            </a:r>
            <a:r>
              <a:rPr lang="en-US" sz="2800" b="1" dirty="0">
                <a:solidFill>
                  <a:srgbClr val="FF0000"/>
                </a:solidFill>
              </a:rPr>
              <a:t> </a:t>
            </a:r>
            <a:r>
              <a:rPr lang="en-US" sz="2800" dirty="0"/>
              <a:t>Data for diagnosis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64B3349-3EF8-A14D-893F-56C1B9EDE4AD}"/>
              </a:ext>
            </a:extLst>
          </p:cNvPr>
          <p:cNvSpPr txBox="1"/>
          <p:nvPr/>
        </p:nvSpPr>
        <p:spPr>
          <a:xfrm>
            <a:off x="6718744" y="2100873"/>
            <a:ext cx="5502660" cy="769441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800" dirty="0"/>
              <a:t>Runtime record </a:t>
            </a:r>
            <a:r>
              <a:rPr lang="en-US" sz="4400" b="1" dirty="0">
                <a:solidFill>
                  <a:srgbClr val="00B050"/>
                </a:solidFill>
              </a:rPr>
              <a:t>&lt;</a:t>
            </a:r>
            <a:r>
              <a:rPr lang="en-US" sz="2800" b="1" dirty="0">
                <a:solidFill>
                  <a:srgbClr val="00B050"/>
                </a:solidFill>
              </a:rPr>
              <a:t> </a:t>
            </a:r>
            <a:r>
              <a:rPr lang="en-US" sz="2800" dirty="0"/>
              <a:t>Data for diagnosis</a:t>
            </a:r>
          </a:p>
        </p:txBody>
      </p:sp>
    </p:spTree>
    <p:extLst>
      <p:ext uri="{BB962C8B-B14F-4D97-AF65-F5344CB8AC3E}">
        <p14:creationId xmlns:p14="http://schemas.microsoft.com/office/powerpoint/2010/main" val="13092709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 animBg="1"/>
      <p:bldP spid="13" grpId="0"/>
      <p:bldP spid="14" grpId="0" animBg="1"/>
      <p:bldP spid="15" grpId="0" animBg="1"/>
      <p:bldP spid="16" grpId="0"/>
      <p:bldP spid="21" grpId="0" animBg="1"/>
      <p:bldP spid="22" grpId="0"/>
      <p:bldP spid="19" grpId="0" animBg="1"/>
      <p:bldP spid="20" grpId="0"/>
      <p:bldP spid="7" grpId="0"/>
      <p:bldP spid="18" grpId="0" animBg="1"/>
      <p:bldP spid="23" grpId="0"/>
      <p:bldP spid="24" grpId="0" animBg="1"/>
      <p:bldP spid="25" grpId="0"/>
      <p:bldP spid="26" grpId="0" animBg="1"/>
      <p:bldP spid="8" grpId="0"/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FD63D9-E566-2946-9D28-1C2DDE7E5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DETER overview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3FB6942-1F81-F147-A63D-1C3D5438C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11</a:t>
            </a:fld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EF901B3-24CD-754A-8073-673E0A1418F1}"/>
              </a:ext>
            </a:extLst>
          </p:cNvPr>
          <p:cNvGrpSpPr/>
          <p:nvPr/>
        </p:nvGrpSpPr>
        <p:grpSpPr>
          <a:xfrm>
            <a:off x="2787707" y="2444021"/>
            <a:ext cx="1412240" cy="1361440"/>
            <a:chOff x="2174240" y="3352800"/>
            <a:chExt cx="1412240" cy="1361440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F93AB7F-F8DB-334E-AC5D-520DBFB43103}"/>
                </a:ext>
              </a:extLst>
            </p:cNvPr>
            <p:cNvSpPr/>
            <p:nvPr/>
          </p:nvSpPr>
          <p:spPr>
            <a:xfrm>
              <a:off x="2174240" y="3352800"/>
              <a:ext cx="1412240" cy="136144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3F63951-3E32-024D-826D-B43545916312}"/>
                </a:ext>
              </a:extLst>
            </p:cNvPr>
            <p:cNvSpPr/>
            <p:nvPr/>
          </p:nvSpPr>
          <p:spPr>
            <a:xfrm>
              <a:off x="2306320" y="4033520"/>
              <a:ext cx="1137920" cy="548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DETER Recorder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9DFA77FE-508A-A44F-85D7-B8A93AB26837}"/>
              </a:ext>
            </a:extLst>
          </p:cNvPr>
          <p:cNvSpPr txBox="1"/>
          <p:nvPr/>
        </p:nvSpPr>
        <p:spPr>
          <a:xfrm>
            <a:off x="2690781" y="1918995"/>
            <a:ext cx="9808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Runtime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186C1FA-652B-E84E-992C-AEF039253554}"/>
              </a:ext>
            </a:extLst>
          </p:cNvPr>
          <p:cNvSpPr txBox="1"/>
          <p:nvPr/>
        </p:nvSpPr>
        <p:spPr>
          <a:xfrm>
            <a:off x="7789598" y="1887170"/>
            <a:ext cx="8063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Replay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686B84DB-4CBC-C643-BC12-18BF4CDB4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5220950" y="2227080"/>
            <a:ext cx="721441" cy="595518"/>
          </a:xfrm>
          <a:prstGeom prst="rect">
            <a:avLst/>
          </a:prstGeom>
        </p:spPr>
      </p:pic>
      <p:sp>
        <p:nvSpPr>
          <p:cNvPr id="42" name="Rounded Rectangular Callout 41">
            <a:extLst>
              <a:ext uri="{FF2B5EF4-FFF2-40B4-BE49-F238E27FC236}">
                <a16:creationId xmlns:a16="http://schemas.microsoft.com/office/drawing/2014/main" id="{A751B1A5-64A8-564C-8E2F-51246941857F}"/>
              </a:ext>
            </a:extLst>
          </p:cNvPr>
          <p:cNvSpPr/>
          <p:nvPr/>
        </p:nvSpPr>
        <p:spPr>
          <a:xfrm>
            <a:off x="5027118" y="1256944"/>
            <a:ext cx="2762480" cy="639763"/>
          </a:xfrm>
          <a:prstGeom prst="wedgeRoundRectCallout">
            <a:avLst>
              <a:gd name="adj1" fmla="val -27470"/>
              <a:gd name="adj2" fmla="val 94848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10.0.0.1:80-&gt;20.0.0.1:1234 </a:t>
            </a:r>
          </a:p>
          <a:p>
            <a:pPr algn="ctr"/>
            <a:r>
              <a:rPr lang="en-US" dirty="0"/>
              <a:t>has long latency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0FBDE703-26A0-DD42-A076-21F624E4E390}"/>
              </a:ext>
            </a:extLst>
          </p:cNvPr>
          <p:cNvCxnSpPr>
            <a:cxnSpLocks/>
          </p:cNvCxnSpPr>
          <p:nvPr/>
        </p:nvCxnSpPr>
        <p:spPr>
          <a:xfrm>
            <a:off x="4210107" y="3551461"/>
            <a:ext cx="3809927" cy="182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>
            <a:extLst>
              <a:ext uri="{FF2B5EF4-FFF2-40B4-BE49-F238E27FC236}">
                <a16:creationId xmlns:a16="http://schemas.microsoft.com/office/drawing/2014/main" id="{C66C196C-BA23-9C4E-B274-5B60EDFDB6FC}"/>
              </a:ext>
            </a:extLst>
          </p:cNvPr>
          <p:cNvSpPr txBox="1"/>
          <p:nvPr/>
        </p:nvSpPr>
        <p:spPr>
          <a:xfrm>
            <a:off x="4780258" y="3118257"/>
            <a:ext cx="2820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10.0.0.1:80 -&gt; 20.0.0.1:1234</a:t>
            </a: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DB9A2D26-281D-F644-8C1A-88BC5EA9D832}"/>
              </a:ext>
            </a:extLst>
          </p:cNvPr>
          <p:cNvGrpSpPr/>
          <p:nvPr/>
        </p:nvGrpSpPr>
        <p:grpSpPr>
          <a:xfrm>
            <a:off x="8020034" y="2364625"/>
            <a:ext cx="1412240" cy="1709472"/>
            <a:chOff x="2174240" y="3004768"/>
            <a:chExt cx="1412240" cy="1709472"/>
          </a:xfrm>
        </p:grpSpPr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C1A5281A-CFAD-9D4E-9EBC-78830A1B8EE2}"/>
                </a:ext>
              </a:extLst>
            </p:cNvPr>
            <p:cNvSpPr/>
            <p:nvPr/>
          </p:nvSpPr>
          <p:spPr>
            <a:xfrm>
              <a:off x="2174240" y="3004768"/>
              <a:ext cx="1412240" cy="1709472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EBE7943D-71AE-D845-9D26-1AE5F0A42C43}"/>
                </a:ext>
              </a:extLst>
            </p:cNvPr>
            <p:cNvSpPr/>
            <p:nvPr/>
          </p:nvSpPr>
          <p:spPr>
            <a:xfrm>
              <a:off x="2306320" y="4079006"/>
              <a:ext cx="1137920" cy="54864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DETER </a:t>
              </a:r>
              <a:r>
                <a:rPr lang="en-US" dirty="0" err="1"/>
                <a:t>Replayer</a:t>
              </a:r>
              <a:endParaRPr lang="en-US" dirty="0"/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A47179FF-AD71-C74F-9058-6DB250D55587}"/>
              </a:ext>
            </a:extLst>
          </p:cNvPr>
          <p:cNvSpPr txBox="1"/>
          <p:nvPr/>
        </p:nvSpPr>
        <p:spPr>
          <a:xfrm>
            <a:off x="1312358" y="4522118"/>
            <a:ext cx="3366691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Lightweight record</a:t>
            </a:r>
          </a:p>
          <a:p>
            <a:r>
              <a:rPr lang="en-US" sz="2400" dirty="0"/>
              <a:t>      Run continuously</a:t>
            </a:r>
          </a:p>
          <a:p>
            <a:r>
              <a:rPr lang="en-US" sz="2400" dirty="0"/>
              <a:t>      On all hosts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F1FF641E-0EE3-9A4F-9DD4-116011A10725}"/>
              </a:ext>
            </a:extLst>
          </p:cNvPr>
          <p:cNvSpPr txBox="1"/>
          <p:nvPr/>
        </p:nvSpPr>
        <p:spPr>
          <a:xfrm>
            <a:off x="7789598" y="4489301"/>
            <a:ext cx="3871829" cy="16927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Deterministic replay</a:t>
            </a:r>
          </a:p>
          <a:p>
            <a:r>
              <a:rPr lang="en-US" sz="2400" dirty="0"/>
              <a:t>       Capture packets/counters</a:t>
            </a:r>
          </a:p>
          <a:p>
            <a:r>
              <a:rPr lang="en-US" sz="2400" dirty="0"/>
              <a:t>       Trace executions</a:t>
            </a:r>
          </a:p>
          <a:p>
            <a:r>
              <a:rPr lang="en-US" sz="2400" dirty="0"/>
              <a:t>       Iterative diagnosis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426B08EC-24CC-1147-9F6C-D80C144BAB3D}"/>
              </a:ext>
            </a:extLst>
          </p:cNvPr>
          <p:cNvSpPr/>
          <p:nvPr/>
        </p:nvSpPr>
        <p:spPr>
          <a:xfrm>
            <a:off x="8101821" y="2479814"/>
            <a:ext cx="1238506" cy="31313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 err="1"/>
              <a:t>Tcpdump</a:t>
            </a:r>
            <a:endParaRPr lang="en-US" dirty="0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D828705C-374D-F545-9D64-3C943BE6330B}"/>
              </a:ext>
            </a:extLst>
          </p:cNvPr>
          <p:cNvSpPr/>
          <p:nvPr/>
        </p:nvSpPr>
        <p:spPr>
          <a:xfrm>
            <a:off x="8101821" y="2898163"/>
            <a:ext cx="1238506" cy="321198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TCP Probe</a:t>
            </a:r>
          </a:p>
        </p:txBody>
      </p: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8A2148AA-BD07-3D4D-A18B-DAB6D8AACCCA}"/>
              </a:ext>
            </a:extLst>
          </p:cNvPr>
          <p:cNvCxnSpPr/>
          <p:nvPr/>
        </p:nvCxnSpPr>
        <p:spPr>
          <a:xfrm>
            <a:off x="8344259" y="3319665"/>
            <a:ext cx="711200" cy="0"/>
          </a:xfrm>
          <a:prstGeom prst="line">
            <a:avLst/>
          </a:prstGeom>
          <a:ln w="762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9EE0516-364D-D44C-96DE-488902993EDA}"/>
              </a:ext>
            </a:extLst>
          </p:cNvPr>
          <p:cNvSpPr txBox="1"/>
          <p:nvPr/>
        </p:nvSpPr>
        <p:spPr>
          <a:xfrm>
            <a:off x="4780258" y="3598518"/>
            <a:ext cx="2872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20.0.0.1:1234 </a:t>
            </a:r>
            <a:r>
              <a:rPr lang="en-US" altLang="zh-CN" dirty="0"/>
              <a:t>-&gt; </a:t>
            </a:r>
            <a:r>
              <a:rPr lang="en-US" dirty="0"/>
              <a:t>10.0.0.1:80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D68BFC4A-B212-7E41-8697-F5E507C7A75F}"/>
              </a:ext>
            </a:extLst>
          </p:cNvPr>
          <p:cNvGrpSpPr/>
          <p:nvPr/>
        </p:nvGrpSpPr>
        <p:grpSpPr>
          <a:xfrm>
            <a:off x="9459962" y="2288327"/>
            <a:ext cx="1388163" cy="784169"/>
            <a:chOff x="9459962" y="1983781"/>
            <a:chExt cx="1388163" cy="784169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36A9E797-D930-664F-A24C-D7F3231D80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459962" y="1983781"/>
              <a:ext cx="784169" cy="784169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0893D42-F324-7C46-B78F-22F72FFD74BC}"/>
                </a:ext>
              </a:extLst>
            </p:cNvPr>
            <p:cNvSpPr txBox="1"/>
            <p:nvPr/>
          </p:nvSpPr>
          <p:spPr>
            <a:xfrm>
              <a:off x="10142483" y="2175268"/>
              <a:ext cx="7056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× </a:t>
              </a:r>
              <a:r>
                <a:rPr lang="en-US" sz="2800" i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2470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42" grpId="0" animBg="1"/>
      <p:bldP spid="64" grpId="0"/>
      <p:bldP spid="78" grpId="0"/>
      <p:bldP spid="84" grpId="0" animBg="1"/>
      <p:bldP spid="88" grpId="0" animBg="1"/>
      <p:bldP spid="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E7768-45D3-8541-8973-BD0DBFDFEF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4D5279-1B01-EA4E-A55D-30F08FA6E8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0104EB-7CF0-8043-BEBA-DB4D099E5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329ABB4-E9F5-4445-974D-3D2ECA52CA0E}"/>
              </a:ext>
            </a:extLst>
          </p:cNvPr>
          <p:cNvSpPr txBox="1"/>
          <p:nvPr/>
        </p:nvSpPr>
        <p:spPr>
          <a:xfrm>
            <a:off x="1312358" y="4522118"/>
            <a:ext cx="3366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Lightweight record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37F76B-3BD2-6541-8049-00524082B55B}"/>
              </a:ext>
            </a:extLst>
          </p:cNvPr>
          <p:cNvSpPr txBox="1"/>
          <p:nvPr/>
        </p:nvSpPr>
        <p:spPr>
          <a:xfrm>
            <a:off x="7789598" y="4489301"/>
            <a:ext cx="36162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Deterministic replay</a:t>
            </a:r>
          </a:p>
        </p:txBody>
      </p:sp>
    </p:spTree>
    <p:extLst>
      <p:ext uri="{BB962C8B-B14F-4D97-AF65-F5344CB8AC3E}">
        <p14:creationId xmlns:p14="http://schemas.microsoft.com/office/powerpoint/2010/main" val="2359476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9259 " pathEditMode="relative" ptsTypes="AA">
                                      <p:cBhvr>
                                        <p:cTn id="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3.33333E-6 L -3.125E-6 -0.39259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96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0CCA4-F46D-8245-B74B-DBBEC62A3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Intuition for</a:t>
            </a:r>
            <a:r>
              <a:rPr lang="zh-CN" altLang="en-US" dirty="0"/>
              <a:t> </a:t>
            </a:r>
            <a:r>
              <a:rPr lang="en-US" altLang="zh-CN" dirty="0"/>
              <a:t>being</a:t>
            </a:r>
            <a:r>
              <a:rPr lang="en-US" dirty="0"/>
              <a:t> lightweight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0C78E-F4F7-D249-910E-F79E242F6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4173F5-D021-B146-9F84-1E5432FD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13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9FF1F6-563B-5840-80D6-2DC0693ADC3C}"/>
              </a:ext>
            </a:extLst>
          </p:cNvPr>
          <p:cNvSpPr/>
          <p:nvPr/>
        </p:nvSpPr>
        <p:spPr>
          <a:xfrm>
            <a:off x="838200" y="4180442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C73278-F642-7342-9981-3844029E25A7}"/>
              </a:ext>
            </a:extLst>
          </p:cNvPr>
          <p:cNvSpPr/>
          <p:nvPr/>
        </p:nvSpPr>
        <p:spPr>
          <a:xfrm>
            <a:off x="1978495" y="4332182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13A9EC-DBE8-644F-9A1F-592172B8AA35}"/>
              </a:ext>
            </a:extLst>
          </p:cNvPr>
          <p:cNvSpPr/>
          <p:nvPr/>
        </p:nvSpPr>
        <p:spPr>
          <a:xfrm>
            <a:off x="972762" y="4321032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C9848D0-FA7D-6741-8A79-AFE185E4686C}"/>
              </a:ext>
            </a:extLst>
          </p:cNvPr>
          <p:cNvCxnSpPr/>
          <p:nvPr/>
        </p:nvCxnSpPr>
        <p:spPr>
          <a:xfrm>
            <a:off x="1646708" y="4527030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AB1A605-234A-0240-80D2-3E949A8A297E}"/>
              </a:ext>
            </a:extLst>
          </p:cNvPr>
          <p:cNvSpPr/>
          <p:nvPr/>
        </p:nvSpPr>
        <p:spPr>
          <a:xfrm>
            <a:off x="8356820" y="4180442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35BB86-1E4C-4C4C-868D-6BE51FB6F500}"/>
              </a:ext>
            </a:extLst>
          </p:cNvPr>
          <p:cNvSpPr/>
          <p:nvPr/>
        </p:nvSpPr>
        <p:spPr>
          <a:xfrm>
            <a:off x="9521370" y="4332182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121C9AC-AC67-1244-81FB-778134C907EA}"/>
              </a:ext>
            </a:extLst>
          </p:cNvPr>
          <p:cNvSpPr/>
          <p:nvPr/>
        </p:nvSpPr>
        <p:spPr>
          <a:xfrm>
            <a:off x="10484931" y="4321032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B4AFC60-D547-6740-92AC-63D83B2F3354}"/>
              </a:ext>
            </a:extLst>
          </p:cNvPr>
          <p:cNvCxnSpPr>
            <a:cxnSpLocks/>
          </p:cNvCxnSpPr>
          <p:nvPr/>
        </p:nvCxnSpPr>
        <p:spPr>
          <a:xfrm flipH="1">
            <a:off x="10137459" y="4527030"/>
            <a:ext cx="347473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97E90F2-F4F5-C24D-AA29-3B581B4ABDDA}"/>
              </a:ext>
            </a:extLst>
          </p:cNvPr>
          <p:cNvCxnSpPr>
            <a:cxnSpLocks/>
          </p:cNvCxnSpPr>
          <p:nvPr/>
        </p:nvCxnSpPr>
        <p:spPr>
          <a:xfrm>
            <a:off x="2594584" y="4527030"/>
            <a:ext cx="69267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77B3889-2D26-2847-9242-4E9126F5473C}"/>
              </a:ext>
            </a:extLst>
          </p:cNvPr>
          <p:cNvCxnSpPr>
            <a:cxnSpLocks/>
          </p:cNvCxnSpPr>
          <p:nvPr/>
        </p:nvCxnSpPr>
        <p:spPr>
          <a:xfrm flipH="1">
            <a:off x="2594584" y="4787918"/>
            <a:ext cx="69267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CECC4219-3F6F-EE43-83ED-78488CD1482F}"/>
              </a:ext>
            </a:extLst>
          </p:cNvPr>
          <p:cNvSpPr/>
          <p:nvPr/>
        </p:nvSpPr>
        <p:spPr>
          <a:xfrm>
            <a:off x="7966404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6496AA4-FEDD-FD4D-98C8-88F0A2008CC3}"/>
              </a:ext>
            </a:extLst>
          </p:cNvPr>
          <p:cNvSpPr/>
          <p:nvPr/>
        </p:nvSpPr>
        <p:spPr>
          <a:xfrm>
            <a:off x="7624361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C1B8C6A-E75A-F645-A4D2-E978CA12F403}"/>
              </a:ext>
            </a:extLst>
          </p:cNvPr>
          <p:cNvSpPr/>
          <p:nvPr/>
        </p:nvSpPr>
        <p:spPr>
          <a:xfrm>
            <a:off x="7282319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812BE70-774B-2841-88DC-88FF7A9A3391}"/>
              </a:ext>
            </a:extLst>
          </p:cNvPr>
          <p:cNvSpPr/>
          <p:nvPr/>
        </p:nvSpPr>
        <p:spPr>
          <a:xfrm>
            <a:off x="6940277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1DAB93E-9DD2-E448-80EE-1F0CF50ECCB1}"/>
              </a:ext>
            </a:extLst>
          </p:cNvPr>
          <p:cNvSpPr/>
          <p:nvPr/>
        </p:nvSpPr>
        <p:spPr>
          <a:xfrm>
            <a:off x="6598235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44FB8AE-2E91-0147-BAA2-03736101C1D6}"/>
              </a:ext>
            </a:extLst>
          </p:cNvPr>
          <p:cNvSpPr/>
          <p:nvPr/>
        </p:nvSpPr>
        <p:spPr>
          <a:xfrm>
            <a:off x="6256193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6568372-E8A0-4347-BB2A-185051E9BF47}"/>
              </a:ext>
            </a:extLst>
          </p:cNvPr>
          <p:cNvSpPr/>
          <p:nvPr/>
        </p:nvSpPr>
        <p:spPr>
          <a:xfrm>
            <a:off x="5914151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79F2A9F-36CF-5B4A-B35B-84109E51F243}"/>
              </a:ext>
            </a:extLst>
          </p:cNvPr>
          <p:cNvSpPr/>
          <p:nvPr/>
        </p:nvSpPr>
        <p:spPr>
          <a:xfrm>
            <a:off x="5572109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5E5FF19-52BD-854A-B96E-8334ADCBCB78}"/>
              </a:ext>
            </a:extLst>
          </p:cNvPr>
          <p:cNvSpPr/>
          <p:nvPr/>
        </p:nvSpPr>
        <p:spPr>
          <a:xfrm>
            <a:off x="5230067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AC2782E-59C8-B948-A0B9-7E7FD013FD25}"/>
              </a:ext>
            </a:extLst>
          </p:cNvPr>
          <p:cNvSpPr/>
          <p:nvPr/>
        </p:nvSpPr>
        <p:spPr>
          <a:xfrm>
            <a:off x="4888025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5F488BB-6E85-0840-890B-C6D55693D194}"/>
              </a:ext>
            </a:extLst>
          </p:cNvPr>
          <p:cNvSpPr/>
          <p:nvPr/>
        </p:nvSpPr>
        <p:spPr>
          <a:xfrm>
            <a:off x="4545983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4B5191A-3DC0-F64E-A7CC-910189A28FB2}"/>
              </a:ext>
            </a:extLst>
          </p:cNvPr>
          <p:cNvSpPr/>
          <p:nvPr/>
        </p:nvSpPr>
        <p:spPr>
          <a:xfrm>
            <a:off x="4203941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45EA874-2705-1341-90C3-34805BD76A5D}"/>
              </a:ext>
            </a:extLst>
          </p:cNvPr>
          <p:cNvSpPr/>
          <p:nvPr/>
        </p:nvSpPr>
        <p:spPr>
          <a:xfrm>
            <a:off x="3861899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AA09036-0747-1349-83AC-06E349C5F7CE}"/>
              </a:ext>
            </a:extLst>
          </p:cNvPr>
          <p:cNvSpPr/>
          <p:nvPr/>
        </p:nvSpPr>
        <p:spPr>
          <a:xfrm>
            <a:off x="7960926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5342E98-C73A-3940-8A3E-FE5C1DD6DA30}"/>
              </a:ext>
            </a:extLst>
          </p:cNvPr>
          <p:cNvSpPr/>
          <p:nvPr/>
        </p:nvSpPr>
        <p:spPr>
          <a:xfrm>
            <a:off x="7618883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70DE827-CB39-9046-8208-3FBDCF3A7662}"/>
              </a:ext>
            </a:extLst>
          </p:cNvPr>
          <p:cNvSpPr/>
          <p:nvPr/>
        </p:nvSpPr>
        <p:spPr>
          <a:xfrm>
            <a:off x="7276841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A2DC12B-DCA8-0D47-8DE2-826754CE7C0F}"/>
              </a:ext>
            </a:extLst>
          </p:cNvPr>
          <p:cNvSpPr/>
          <p:nvPr/>
        </p:nvSpPr>
        <p:spPr>
          <a:xfrm>
            <a:off x="6934799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F0E8630-20E5-844E-B592-BAD32536DB80}"/>
              </a:ext>
            </a:extLst>
          </p:cNvPr>
          <p:cNvSpPr/>
          <p:nvPr/>
        </p:nvSpPr>
        <p:spPr>
          <a:xfrm>
            <a:off x="6592757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773086E-534D-4546-86CF-8E27BF17A5AD}"/>
              </a:ext>
            </a:extLst>
          </p:cNvPr>
          <p:cNvSpPr/>
          <p:nvPr/>
        </p:nvSpPr>
        <p:spPr>
          <a:xfrm>
            <a:off x="6250715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C2A38EF-2A77-D640-8EDB-AC749A56D42D}"/>
              </a:ext>
            </a:extLst>
          </p:cNvPr>
          <p:cNvSpPr/>
          <p:nvPr/>
        </p:nvSpPr>
        <p:spPr>
          <a:xfrm>
            <a:off x="5908673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F4ACDCF-EC4F-E246-9754-465F3769AD4A}"/>
              </a:ext>
            </a:extLst>
          </p:cNvPr>
          <p:cNvSpPr/>
          <p:nvPr/>
        </p:nvSpPr>
        <p:spPr>
          <a:xfrm>
            <a:off x="5566631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676BB05-E80B-DF4E-AF49-E7B9C6CF1C7A}"/>
              </a:ext>
            </a:extLst>
          </p:cNvPr>
          <p:cNvSpPr/>
          <p:nvPr/>
        </p:nvSpPr>
        <p:spPr>
          <a:xfrm>
            <a:off x="5224589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6E536EB-350D-E54D-B6FC-9A7FBA816A9D}"/>
              </a:ext>
            </a:extLst>
          </p:cNvPr>
          <p:cNvSpPr/>
          <p:nvPr/>
        </p:nvSpPr>
        <p:spPr>
          <a:xfrm>
            <a:off x="4882547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CD02E82-1E4D-5940-9A62-FAA13AB2AE91}"/>
              </a:ext>
            </a:extLst>
          </p:cNvPr>
          <p:cNvSpPr/>
          <p:nvPr/>
        </p:nvSpPr>
        <p:spPr>
          <a:xfrm>
            <a:off x="4540505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1285DE4-2CE7-1343-91CB-091479ED1C16}"/>
              </a:ext>
            </a:extLst>
          </p:cNvPr>
          <p:cNvSpPr/>
          <p:nvPr/>
        </p:nvSpPr>
        <p:spPr>
          <a:xfrm>
            <a:off x="4198463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A5C9B80-B651-284F-8BD4-CE0D1DCD8312}"/>
              </a:ext>
            </a:extLst>
          </p:cNvPr>
          <p:cNvSpPr/>
          <p:nvPr/>
        </p:nvSpPr>
        <p:spPr>
          <a:xfrm>
            <a:off x="3856421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C14D6EA-F72A-9E43-92A4-E3122205675C}"/>
              </a:ext>
            </a:extLst>
          </p:cNvPr>
          <p:cNvSpPr txBox="1"/>
          <p:nvPr/>
        </p:nvSpPr>
        <p:spPr>
          <a:xfrm>
            <a:off x="1312358" y="1830186"/>
            <a:ext cx="33666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Lightweight record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56DAA674-E25F-1645-8DD5-BF31B9F33E16}"/>
              </a:ext>
            </a:extLst>
          </p:cNvPr>
          <p:cNvSpPr txBox="1"/>
          <p:nvPr/>
        </p:nvSpPr>
        <p:spPr>
          <a:xfrm>
            <a:off x="7789598" y="1796935"/>
            <a:ext cx="36162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Deterministic replay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D94F72E-28CB-DC45-A71C-66E57C27CEF0}"/>
              </a:ext>
            </a:extLst>
          </p:cNvPr>
          <p:cNvSpPr/>
          <p:nvPr/>
        </p:nvSpPr>
        <p:spPr>
          <a:xfrm>
            <a:off x="1130531" y="1825625"/>
            <a:ext cx="3563196" cy="589336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059D585-CF4E-2E4E-9FC7-AC57CC4BB845}"/>
              </a:ext>
            </a:extLst>
          </p:cNvPr>
          <p:cNvSpPr/>
          <p:nvPr/>
        </p:nvSpPr>
        <p:spPr>
          <a:xfrm rot="19687823">
            <a:off x="8280866" y="1803672"/>
            <a:ext cx="1347760" cy="50387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F0000"/>
                </a:solidFill>
              </a:rPr>
              <a:t>FAIL!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E79C63-FE32-714F-B6AD-5D78D48EF5FF}"/>
              </a:ext>
            </a:extLst>
          </p:cNvPr>
          <p:cNvSpPr txBox="1"/>
          <p:nvPr/>
        </p:nvSpPr>
        <p:spPr>
          <a:xfrm>
            <a:off x="2305328" y="2775377"/>
            <a:ext cx="29192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Record socket calls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D8CCC401-256A-BA4C-8605-9DFC2D260767}"/>
              </a:ext>
            </a:extLst>
          </p:cNvPr>
          <p:cNvSpPr txBox="1"/>
          <p:nvPr/>
        </p:nvSpPr>
        <p:spPr>
          <a:xfrm>
            <a:off x="6189791" y="2780640"/>
            <a:ext cx="47477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Automatically generate packets</a:t>
            </a:r>
          </a:p>
        </p:txBody>
      </p:sp>
    </p:spTree>
    <p:extLst>
      <p:ext uri="{BB962C8B-B14F-4D97-AF65-F5344CB8AC3E}">
        <p14:creationId xmlns:p14="http://schemas.microsoft.com/office/powerpoint/2010/main" val="3686840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5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5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00"/>
                            </p:stCondLst>
                            <p:childTnLst>
                              <p:par>
                                <p:cTn id="5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85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9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95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050"/>
                            </p:stCondLst>
                            <p:childTnLst>
                              <p:par>
                                <p:cTn id="7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1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15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00"/>
                            </p:stCondLst>
                            <p:childTnLst>
                              <p:par>
                                <p:cTn id="8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25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13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350"/>
                            </p:stCondLst>
                            <p:childTnLst>
                              <p:par>
                                <p:cTn id="9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14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450"/>
                            </p:stCondLst>
                            <p:childTnLst>
                              <p:par>
                                <p:cTn id="10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55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600"/>
                            </p:stCondLst>
                            <p:childTnLst>
                              <p:par>
                                <p:cTn id="1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65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70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5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1750"/>
                            </p:stCondLst>
                            <p:childTnLst>
                              <p:par>
                                <p:cTn id="1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3" dur="5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9" grpId="0" animBg="1"/>
      <p:bldP spid="30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9" grpId="0" animBg="1"/>
      <p:bldP spid="13" grpId="0" animBg="1"/>
      <p:bldP spid="14" grpId="0"/>
      <p:bldP spid="6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0CCA4-F46D-8245-B74B-DBBEC62A3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804071" cy="1325563"/>
          </a:xfrm>
        </p:spPr>
        <p:txBody>
          <a:bodyPr/>
          <a:lstStyle/>
          <a:p>
            <a:r>
              <a:rPr lang="en-US" dirty="0"/>
              <a:t>Non-deterministic interactions w/ many parties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0C78E-F4F7-D249-910E-F79E242F6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4173F5-D021-B146-9F84-1E5432FD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14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A9FF1F6-563B-5840-80D6-2DC0693ADC3C}"/>
              </a:ext>
            </a:extLst>
          </p:cNvPr>
          <p:cNvSpPr/>
          <p:nvPr/>
        </p:nvSpPr>
        <p:spPr>
          <a:xfrm>
            <a:off x="838200" y="4180442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C73278-F642-7342-9981-3844029E25A7}"/>
              </a:ext>
            </a:extLst>
          </p:cNvPr>
          <p:cNvSpPr/>
          <p:nvPr/>
        </p:nvSpPr>
        <p:spPr>
          <a:xfrm>
            <a:off x="1978495" y="4332182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913A9EC-DBE8-644F-9A1F-592172B8AA35}"/>
              </a:ext>
            </a:extLst>
          </p:cNvPr>
          <p:cNvSpPr/>
          <p:nvPr/>
        </p:nvSpPr>
        <p:spPr>
          <a:xfrm>
            <a:off x="972762" y="4321032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C9848D0-FA7D-6741-8A79-AFE185E4686C}"/>
              </a:ext>
            </a:extLst>
          </p:cNvPr>
          <p:cNvCxnSpPr/>
          <p:nvPr/>
        </p:nvCxnSpPr>
        <p:spPr>
          <a:xfrm>
            <a:off x="1646708" y="4527030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8AB1A605-234A-0240-80D2-3E949A8A297E}"/>
              </a:ext>
            </a:extLst>
          </p:cNvPr>
          <p:cNvSpPr/>
          <p:nvPr/>
        </p:nvSpPr>
        <p:spPr>
          <a:xfrm>
            <a:off x="8356820" y="4180442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A35BB86-1E4C-4C4C-868D-6BE51FB6F500}"/>
              </a:ext>
            </a:extLst>
          </p:cNvPr>
          <p:cNvSpPr/>
          <p:nvPr/>
        </p:nvSpPr>
        <p:spPr>
          <a:xfrm>
            <a:off x="9521370" y="4332182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121C9AC-AC67-1244-81FB-778134C907EA}"/>
              </a:ext>
            </a:extLst>
          </p:cNvPr>
          <p:cNvSpPr/>
          <p:nvPr/>
        </p:nvSpPr>
        <p:spPr>
          <a:xfrm>
            <a:off x="10484931" y="4321032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B4AFC60-D547-6740-92AC-63D83B2F3354}"/>
              </a:ext>
            </a:extLst>
          </p:cNvPr>
          <p:cNvCxnSpPr>
            <a:cxnSpLocks/>
          </p:cNvCxnSpPr>
          <p:nvPr/>
        </p:nvCxnSpPr>
        <p:spPr>
          <a:xfrm flipH="1">
            <a:off x="10137459" y="4527030"/>
            <a:ext cx="347473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597E90F2-F4F5-C24D-AA29-3B581B4ABDDA}"/>
              </a:ext>
            </a:extLst>
          </p:cNvPr>
          <p:cNvCxnSpPr>
            <a:cxnSpLocks/>
          </p:cNvCxnSpPr>
          <p:nvPr/>
        </p:nvCxnSpPr>
        <p:spPr>
          <a:xfrm>
            <a:off x="2594584" y="4527030"/>
            <a:ext cx="69267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C77B3889-2D26-2847-9242-4E9126F5473C}"/>
              </a:ext>
            </a:extLst>
          </p:cNvPr>
          <p:cNvCxnSpPr>
            <a:cxnSpLocks/>
          </p:cNvCxnSpPr>
          <p:nvPr/>
        </p:nvCxnSpPr>
        <p:spPr>
          <a:xfrm flipH="1">
            <a:off x="2594584" y="4787918"/>
            <a:ext cx="69267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CECC4219-3F6F-EE43-83ED-78488CD1482F}"/>
              </a:ext>
            </a:extLst>
          </p:cNvPr>
          <p:cNvSpPr/>
          <p:nvPr/>
        </p:nvSpPr>
        <p:spPr>
          <a:xfrm>
            <a:off x="7966404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F6496AA4-FEDD-FD4D-98C8-88F0A2008CC3}"/>
              </a:ext>
            </a:extLst>
          </p:cNvPr>
          <p:cNvSpPr/>
          <p:nvPr/>
        </p:nvSpPr>
        <p:spPr>
          <a:xfrm>
            <a:off x="7624361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4C1B8C6A-E75A-F645-A4D2-E978CA12F403}"/>
              </a:ext>
            </a:extLst>
          </p:cNvPr>
          <p:cNvSpPr/>
          <p:nvPr/>
        </p:nvSpPr>
        <p:spPr>
          <a:xfrm>
            <a:off x="7282319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812BE70-774B-2841-88DC-88FF7A9A3391}"/>
              </a:ext>
            </a:extLst>
          </p:cNvPr>
          <p:cNvSpPr/>
          <p:nvPr/>
        </p:nvSpPr>
        <p:spPr>
          <a:xfrm>
            <a:off x="6940277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1DAB93E-9DD2-E448-80EE-1F0CF50ECCB1}"/>
              </a:ext>
            </a:extLst>
          </p:cNvPr>
          <p:cNvSpPr/>
          <p:nvPr/>
        </p:nvSpPr>
        <p:spPr>
          <a:xfrm>
            <a:off x="6598235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44FB8AE-2E91-0147-BAA2-03736101C1D6}"/>
              </a:ext>
            </a:extLst>
          </p:cNvPr>
          <p:cNvSpPr/>
          <p:nvPr/>
        </p:nvSpPr>
        <p:spPr>
          <a:xfrm>
            <a:off x="6256193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D6568372-E8A0-4347-BB2A-185051E9BF47}"/>
              </a:ext>
            </a:extLst>
          </p:cNvPr>
          <p:cNvSpPr/>
          <p:nvPr/>
        </p:nvSpPr>
        <p:spPr>
          <a:xfrm>
            <a:off x="5914151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279F2A9F-36CF-5B4A-B35B-84109E51F243}"/>
              </a:ext>
            </a:extLst>
          </p:cNvPr>
          <p:cNvSpPr/>
          <p:nvPr/>
        </p:nvSpPr>
        <p:spPr>
          <a:xfrm>
            <a:off x="5572109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E5E5FF19-52BD-854A-B96E-8334ADCBCB78}"/>
              </a:ext>
            </a:extLst>
          </p:cNvPr>
          <p:cNvSpPr/>
          <p:nvPr/>
        </p:nvSpPr>
        <p:spPr>
          <a:xfrm>
            <a:off x="5230067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6AC2782E-59C8-B948-A0B9-7E7FD013FD25}"/>
              </a:ext>
            </a:extLst>
          </p:cNvPr>
          <p:cNvSpPr/>
          <p:nvPr/>
        </p:nvSpPr>
        <p:spPr>
          <a:xfrm>
            <a:off x="4888025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75F488BB-6E85-0840-890B-C6D55693D194}"/>
              </a:ext>
            </a:extLst>
          </p:cNvPr>
          <p:cNvSpPr/>
          <p:nvPr/>
        </p:nvSpPr>
        <p:spPr>
          <a:xfrm>
            <a:off x="4545983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4B5191A-3DC0-F64E-A7CC-910189A28FB2}"/>
              </a:ext>
            </a:extLst>
          </p:cNvPr>
          <p:cNvSpPr/>
          <p:nvPr/>
        </p:nvSpPr>
        <p:spPr>
          <a:xfrm>
            <a:off x="4203941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945EA874-2705-1341-90C3-34805BD76A5D}"/>
              </a:ext>
            </a:extLst>
          </p:cNvPr>
          <p:cNvSpPr/>
          <p:nvPr/>
        </p:nvSpPr>
        <p:spPr>
          <a:xfrm>
            <a:off x="3861899" y="417145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9AA09036-0747-1349-83AC-06E349C5F7CE}"/>
              </a:ext>
            </a:extLst>
          </p:cNvPr>
          <p:cNvSpPr/>
          <p:nvPr/>
        </p:nvSpPr>
        <p:spPr>
          <a:xfrm>
            <a:off x="7960926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5342E98-C73A-3940-8A3E-FE5C1DD6DA30}"/>
              </a:ext>
            </a:extLst>
          </p:cNvPr>
          <p:cNvSpPr/>
          <p:nvPr/>
        </p:nvSpPr>
        <p:spPr>
          <a:xfrm>
            <a:off x="7618883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70DE827-CB39-9046-8208-3FBDCF3A7662}"/>
              </a:ext>
            </a:extLst>
          </p:cNvPr>
          <p:cNvSpPr/>
          <p:nvPr/>
        </p:nvSpPr>
        <p:spPr>
          <a:xfrm>
            <a:off x="7276841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0A2DC12B-DCA8-0D47-8DE2-826754CE7C0F}"/>
              </a:ext>
            </a:extLst>
          </p:cNvPr>
          <p:cNvSpPr/>
          <p:nvPr/>
        </p:nvSpPr>
        <p:spPr>
          <a:xfrm>
            <a:off x="6934799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7F0E8630-20E5-844E-B592-BAD32536DB80}"/>
              </a:ext>
            </a:extLst>
          </p:cNvPr>
          <p:cNvSpPr/>
          <p:nvPr/>
        </p:nvSpPr>
        <p:spPr>
          <a:xfrm>
            <a:off x="6592757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773086E-534D-4546-86CF-8E27BF17A5AD}"/>
              </a:ext>
            </a:extLst>
          </p:cNvPr>
          <p:cNvSpPr/>
          <p:nvPr/>
        </p:nvSpPr>
        <p:spPr>
          <a:xfrm>
            <a:off x="6250715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C2A38EF-2A77-D640-8EDB-AC749A56D42D}"/>
              </a:ext>
            </a:extLst>
          </p:cNvPr>
          <p:cNvSpPr/>
          <p:nvPr/>
        </p:nvSpPr>
        <p:spPr>
          <a:xfrm>
            <a:off x="5908673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CF4ACDCF-EC4F-E246-9754-465F3769AD4A}"/>
              </a:ext>
            </a:extLst>
          </p:cNvPr>
          <p:cNvSpPr/>
          <p:nvPr/>
        </p:nvSpPr>
        <p:spPr>
          <a:xfrm>
            <a:off x="5566631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C676BB05-E80B-DF4E-AF49-E7B9C6CF1C7A}"/>
              </a:ext>
            </a:extLst>
          </p:cNvPr>
          <p:cNvSpPr/>
          <p:nvPr/>
        </p:nvSpPr>
        <p:spPr>
          <a:xfrm>
            <a:off x="5224589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6E536EB-350D-E54D-B6FC-9A7FBA816A9D}"/>
              </a:ext>
            </a:extLst>
          </p:cNvPr>
          <p:cNvSpPr/>
          <p:nvPr/>
        </p:nvSpPr>
        <p:spPr>
          <a:xfrm>
            <a:off x="4882547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CD02E82-1E4D-5940-9A62-FAA13AB2AE91}"/>
              </a:ext>
            </a:extLst>
          </p:cNvPr>
          <p:cNvSpPr/>
          <p:nvPr/>
        </p:nvSpPr>
        <p:spPr>
          <a:xfrm>
            <a:off x="4540505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21285DE4-2CE7-1343-91CB-091479ED1C16}"/>
              </a:ext>
            </a:extLst>
          </p:cNvPr>
          <p:cNvSpPr/>
          <p:nvPr/>
        </p:nvSpPr>
        <p:spPr>
          <a:xfrm>
            <a:off x="4198463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AA5C9B80-B651-284F-8BD4-CE0D1DCD8312}"/>
              </a:ext>
            </a:extLst>
          </p:cNvPr>
          <p:cNvSpPr/>
          <p:nvPr/>
        </p:nvSpPr>
        <p:spPr>
          <a:xfrm>
            <a:off x="3856421" y="490366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2638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0CCA4-F46D-8245-B74B-DBBEC62A3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772955" cy="1325563"/>
          </a:xfrm>
        </p:spPr>
        <p:txBody>
          <a:bodyPr/>
          <a:lstStyle/>
          <a:p>
            <a:r>
              <a:rPr lang="en-US" dirty="0"/>
              <a:t>Non-deterministic interactions w/ many parties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0C78E-F4F7-D249-910E-F79E242F6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4173F5-D021-B146-9F84-1E5432FD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15</a:t>
            </a:fld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F540A2-8DB1-9145-B414-EEBEBA07AC61}"/>
              </a:ext>
            </a:extLst>
          </p:cNvPr>
          <p:cNvSpPr/>
          <p:nvPr/>
        </p:nvSpPr>
        <p:spPr>
          <a:xfrm>
            <a:off x="838200" y="4180442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32C1218C-A4B6-3A46-B4CE-73AF83AE7F63}"/>
              </a:ext>
            </a:extLst>
          </p:cNvPr>
          <p:cNvSpPr/>
          <p:nvPr/>
        </p:nvSpPr>
        <p:spPr>
          <a:xfrm>
            <a:off x="1822754" y="4242107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AB9CD02-8495-4A41-A3D7-A4FF83F98A65}"/>
              </a:ext>
            </a:extLst>
          </p:cNvPr>
          <p:cNvSpPr/>
          <p:nvPr/>
        </p:nvSpPr>
        <p:spPr>
          <a:xfrm>
            <a:off x="1978495" y="4332182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52DB8FD-00DA-CE41-9E32-15112AE99A22}"/>
              </a:ext>
            </a:extLst>
          </p:cNvPr>
          <p:cNvSpPr/>
          <p:nvPr/>
        </p:nvSpPr>
        <p:spPr>
          <a:xfrm>
            <a:off x="972762" y="4321032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04F0D2EC-1EA1-214C-966E-1503D5011866}"/>
              </a:ext>
            </a:extLst>
          </p:cNvPr>
          <p:cNvCxnSpPr/>
          <p:nvPr/>
        </p:nvCxnSpPr>
        <p:spPr>
          <a:xfrm>
            <a:off x="1646708" y="4527030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6D871F63-C344-8A4C-B3C8-297DA6B4EE11}"/>
              </a:ext>
            </a:extLst>
          </p:cNvPr>
          <p:cNvSpPr/>
          <p:nvPr/>
        </p:nvSpPr>
        <p:spPr>
          <a:xfrm>
            <a:off x="8356820" y="4180442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96B5D8BC-6D25-974B-A038-6CF8DB2BC800}"/>
              </a:ext>
            </a:extLst>
          </p:cNvPr>
          <p:cNvSpPr/>
          <p:nvPr/>
        </p:nvSpPr>
        <p:spPr>
          <a:xfrm>
            <a:off x="8486347" y="4241199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6C48DAB8-AF75-614D-B273-4C7276FDD80F}"/>
              </a:ext>
            </a:extLst>
          </p:cNvPr>
          <p:cNvSpPr/>
          <p:nvPr/>
        </p:nvSpPr>
        <p:spPr>
          <a:xfrm>
            <a:off x="9521370" y="4332182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5F3E3F2-74ED-6B4F-8F59-FFA7F7B7DF3D}"/>
              </a:ext>
            </a:extLst>
          </p:cNvPr>
          <p:cNvSpPr/>
          <p:nvPr/>
        </p:nvSpPr>
        <p:spPr>
          <a:xfrm>
            <a:off x="10484931" y="4321032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5A91490-3848-A642-A417-DB1A7DFE5BCE}"/>
              </a:ext>
            </a:extLst>
          </p:cNvPr>
          <p:cNvCxnSpPr>
            <a:cxnSpLocks/>
          </p:cNvCxnSpPr>
          <p:nvPr/>
        </p:nvCxnSpPr>
        <p:spPr>
          <a:xfrm flipH="1">
            <a:off x="10137459" y="4527030"/>
            <a:ext cx="347473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7" name="Picture 66">
            <a:extLst>
              <a:ext uri="{FF2B5EF4-FFF2-40B4-BE49-F238E27FC236}">
                <a16:creationId xmlns:a16="http://schemas.microsoft.com/office/drawing/2014/main" id="{0E155E14-3512-2541-B71C-7BEB49B02E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292" y="3731531"/>
            <a:ext cx="2066999" cy="1295319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5CBCC376-4BFD-164B-AABB-6A49B68C50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2013" y="4604741"/>
            <a:ext cx="2066999" cy="1295319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323D8EB9-4B10-6342-8524-5C2E4337D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7372" y="2863252"/>
            <a:ext cx="2066999" cy="1295319"/>
          </a:xfrm>
          <a:prstGeom prst="rect">
            <a:avLst/>
          </a:prstGeom>
        </p:spPr>
      </p:pic>
      <p:sp>
        <p:nvSpPr>
          <p:cNvPr id="70" name="Freeform 69">
            <a:extLst>
              <a:ext uri="{FF2B5EF4-FFF2-40B4-BE49-F238E27FC236}">
                <a16:creationId xmlns:a16="http://schemas.microsoft.com/office/drawing/2014/main" id="{2C8B47E5-B3FF-874C-8A13-55DACB0B7FE4}"/>
              </a:ext>
            </a:extLst>
          </p:cNvPr>
          <p:cNvSpPr/>
          <p:nvPr/>
        </p:nvSpPr>
        <p:spPr>
          <a:xfrm>
            <a:off x="2594585" y="4201525"/>
            <a:ext cx="6926784" cy="554665"/>
          </a:xfrm>
          <a:custGeom>
            <a:avLst/>
            <a:gdLst>
              <a:gd name="connsiteX0" fmla="*/ 0 w 4882243"/>
              <a:gd name="connsiteY0" fmla="*/ 254536 h 554665"/>
              <a:gd name="connsiteX1" fmla="*/ 1665514 w 4882243"/>
              <a:gd name="connsiteY1" fmla="*/ 9608 h 554665"/>
              <a:gd name="connsiteX2" fmla="*/ 3314700 w 4882243"/>
              <a:gd name="connsiteY2" fmla="*/ 548450 h 554665"/>
              <a:gd name="connsiteX3" fmla="*/ 4882243 w 4882243"/>
              <a:gd name="connsiteY3" fmla="*/ 254536 h 554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2243" h="554665">
                <a:moveTo>
                  <a:pt x="0" y="254536"/>
                </a:moveTo>
                <a:cubicBezTo>
                  <a:pt x="556532" y="107579"/>
                  <a:pt x="1113064" y="-39378"/>
                  <a:pt x="1665514" y="9608"/>
                </a:cubicBezTo>
                <a:cubicBezTo>
                  <a:pt x="2217964" y="58594"/>
                  <a:pt x="2778579" y="507629"/>
                  <a:pt x="3314700" y="548450"/>
                </a:cubicBezTo>
                <a:cubicBezTo>
                  <a:pt x="3850821" y="589271"/>
                  <a:pt x="4366532" y="421903"/>
                  <a:pt x="4882243" y="254536"/>
                </a:cubicBezTo>
              </a:path>
            </a:pathLst>
          </a:custGeom>
          <a:noFill/>
          <a:ln w="38100">
            <a:solidFill>
              <a:schemeClr val="accent2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Freeform 70">
            <a:extLst>
              <a:ext uri="{FF2B5EF4-FFF2-40B4-BE49-F238E27FC236}">
                <a16:creationId xmlns:a16="http://schemas.microsoft.com/office/drawing/2014/main" id="{FBEF9E59-2369-3A44-B751-B6DD8294E4C1}"/>
              </a:ext>
            </a:extLst>
          </p:cNvPr>
          <p:cNvSpPr/>
          <p:nvPr/>
        </p:nvSpPr>
        <p:spPr>
          <a:xfrm>
            <a:off x="2602748" y="4687703"/>
            <a:ext cx="6926784" cy="554665"/>
          </a:xfrm>
          <a:custGeom>
            <a:avLst/>
            <a:gdLst>
              <a:gd name="connsiteX0" fmla="*/ 0 w 4882243"/>
              <a:gd name="connsiteY0" fmla="*/ 254536 h 554665"/>
              <a:gd name="connsiteX1" fmla="*/ 1665514 w 4882243"/>
              <a:gd name="connsiteY1" fmla="*/ 9608 h 554665"/>
              <a:gd name="connsiteX2" fmla="*/ 3314700 w 4882243"/>
              <a:gd name="connsiteY2" fmla="*/ 548450 h 554665"/>
              <a:gd name="connsiteX3" fmla="*/ 4882243 w 4882243"/>
              <a:gd name="connsiteY3" fmla="*/ 254536 h 554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2243" h="554665">
                <a:moveTo>
                  <a:pt x="0" y="254536"/>
                </a:moveTo>
                <a:cubicBezTo>
                  <a:pt x="556532" y="107579"/>
                  <a:pt x="1113064" y="-39378"/>
                  <a:pt x="1665514" y="9608"/>
                </a:cubicBezTo>
                <a:cubicBezTo>
                  <a:pt x="2217964" y="58594"/>
                  <a:pt x="2778579" y="507629"/>
                  <a:pt x="3314700" y="548450"/>
                </a:cubicBezTo>
                <a:cubicBezTo>
                  <a:pt x="3850821" y="589271"/>
                  <a:pt x="4366532" y="421903"/>
                  <a:pt x="4882243" y="254536"/>
                </a:cubicBezTo>
              </a:path>
            </a:pathLst>
          </a:custGeom>
          <a:noFill/>
          <a:ln w="38100">
            <a:solidFill>
              <a:schemeClr val="accent2"/>
            </a:solidFill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1850EA2-285D-6A47-A0FB-87E80C1ADBB3}"/>
              </a:ext>
            </a:extLst>
          </p:cNvPr>
          <p:cNvSpPr/>
          <p:nvPr/>
        </p:nvSpPr>
        <p:spPr>
          <a:xfrm>
            <a:off x="838200" y="2722498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93" name="Rectangle 92">
            <a:extLst>
              <a:ext uri="{FF2B5EF4-FFF2-40B4-BE49-F238E27FC236}">
                <a16:creationId xmlns:a16="http://schemas.microsoft.com/office/drawing/2014/main" id="{49016314-7699-6B4D-975C-ADB9E3AF5117}"/>
              </a:ext>
            </a:extLst>
          </p:cNvPr>
          <p:cNvSpPr/>
          <p:nvPr/>
        </p:nvSpPr>
        <p:spPr>
          <a:xfrm>
            <a:off x="1812601" y="2790709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624E4950-3462-E64F-91D6-83ADB28CD312}"/>
              </a:ext>
            </a:extLst>
          </p:cNvPr>
          <p:cNvSpPr/>
          <p:nvPr/>
        </p:nvSpPr>
        <p:spPr>
          <a:xfrm>
            <a:off x="1978495" y="2874238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FA4D3685-FE7F-6F41-955B-977A2F51BAED}"/>
              </a:ext>
            </a:extLst>
          </p:cNvPr>
          <p:cNvSpPr/>
          <p:nvPr/>
        </p:nvSpPr>
        <p:spPr>
          <a:xfrm>
            <a:off x="972762" y="2863088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7F612234-4BF7-804B-A0D0-DF7C8159A8EF}"/>
              </a:ext>
            </a:extLst>
          </p:cNvPr>
          <p:cNvCxnSpPr/>
          <p:nvPr/>
        </p:nvCxnSpPr>
        <p:spPr>
          <a:xfrm>
            <a:off x="1646708" y="3069086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>
            <a:extLst>
              <a:ext uri="{FF2B5EF4-FFF2-40B4-BE49-F238E27FC236}">
                <a16:creationId xmlns:a16="http://schemas.microsoft.com/office/drawing/2014/main" id="{02E9F646-B5B6-7F42-83D5-8D2845F1D4D0}"/>
              </a:ext>
            </a:extLst>
          </p:cNvPr>
          <p:cNvSpPr/>
          <p:nvPr/>
        </p:nvSpPr>
        <p:spPr>
          <a:xfrm>
            <a:off x="8356820" y="2722498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9E494C20-7D77-7E44-804A-A905FF21F66B}"/>
              </a:ext>
            </a:extLst>
          </p:cNvPr>
          <p:cNvSpPr/>
          <p:nvPr/>
        </p:nvSpPr>
        <p:spPr>
          <a:xfrm>
            <a:off x="8485477" y="2790709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D404B767-786D-3242-9704-3ADC05799862}"/>
              </a:ext>
            </a:extLst>
          </p:cNvPr>
          <p:cNvSpPr/>
          <p:nvPr/>
        </p:nvSpPr>
        <p:spPr>
          <a:xfrm>
            <a:off x="9521370" y="2874238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5BC89E2-643B-A64F-B1B0-7EB9533D6FED}"/>
              </a:ext>
            </a:extLst>
          </p:cNvPr>
          <p:cNvSpPr/>
          <p:nvPr/>
        </p:nvSpPr>
        <p:spPr>
          <a:xfrm>
            <a:off x="10484931" y="2863088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86B1FEEA-7C12-6D43-BE01-B8AEA939BD78}"/>
              </a:ext>
            </a:extLst>
          </p:cNvPr>
          <p:cNvCxnSpPr>
            <a:cxnSpLocks/>
          </p:cNvCxnSpPr>
          <p:nvPr/>
        </p:nvCxnSpPr>
        <p:spPr>
          <a:xfrm flipH="1">
            <a:off x="10137459" y="3069086"/>
            <a:ext cx="347473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 79">
            <a:extLst>
              <a:ext uri="{FF2B5EF4-FFF2-40B4-BE49-F238E27FC236}">
                <a16:creationId xmlns:a16="http://schemas.microsoft.com/office/drawing/2014/main" id="{B11F4B62-B67D-D044-8887-A4058769347C}"/>
              </a:ext>
            </a:extLst>
          </p:cNvPr>
          <p:cNvSpPr/>
          <p:nvPr/>
        </p:nvSpPr>
        <p:spPr>
          <a:xfrm>
            <a:off x="2603396" y="3329388"/>
            <a:ext cx="6934947" cy="1194960"/>
          </a:xfrm>
          <a:custGeom>
            <a:avLst/>
            <a:gdLst>
              <a:gd name="connsiteX0" fmla="*/ 0 w 4898572"/>
              <a:gd name="connsiteY0" fmla="*/ 97971 h 1194960"/>
              <a:gd name="connsiteX1" fmla="*/ 1649186 w 4898572"/>
              <a:gd name="connsiteY1" fmla="*/ 1191986 h 1194960"/>
              <a:gd name="connsiteX2" fmla="*/ 3200400 w 4898572"/>
              <a:gd name="connsiteY2" fmla="*/ 408214 h 1194960"/>
              <a:gd name="connsiteX3" fmla="*/ 4898572 w 4898572"/>
              <a:gd name="connsiteY3" fmla="*/ 0 h 1194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8572" h="1194960">
                <a:moveTo>
                  <a:pt x="0" y="97971"/>
                </a:moveTo>
                <a:cubicBezTo>
                  <a:pt x="557893" y="619125"/>
                  <a:pt x="1115786" y="1140279"/>
                  <a:pt x="1649186" y="1191986"/>
                </a:cubicBezTo>
                <a:cubicBezTo>
                  <a:pt x="2182586" y="1243693"/>
                  <a:pt x="2658836" y="606878"/>
                  <a:pt x="3200400" y="408214"/>
                </a:cubicBezTo>
                <a:cubicBezTo>
                  <a:pt x="3741964" y="209550"/>
                  <a:pt x="4320268" y="104775"/>
                  <a:pt x="4898572" y="0"/>
                </a:cubicBezTo>
              </a:path>
            </a:pathLst>
          </a:custGeom>
          <a:noFill/>
          <a:ln w="38100"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Freeform 80">
            <a:extLst>
              <a:ext uri="{FF2B5EF4-FFF2-40B4-BE49-F238E27FC236}">
                <a16:creationId xmlns:a16="http://schemas.microsoft.com/office/drawing/2014/main" id="{CC007BAA-5C73-6F4D-81F3-5CB31944E243}"/>
              </a:ext>
            </a:extLst>
          </p:cNvPr>
          <p:cNvSpPr/>
          <p:nvPr/>
        </p:nvSpPr>
        <p:spPr>
          <a:xfrm>
            <a:off x="2594584" y="2843871"/>
            <a:ext cx="6934947" cy="1194960"/>
          </a:xfrm>
          <a:custGeom>
            <a:avLst/>
            <a:gdLst>
              <a:gd name="connsiteX0" fmla="*/ 0 w 4898572"/>
              <a:gd name="connsiteY0" fmla="*/ 97971 h 1194960"/>
              <a:gd name="connsiteX1" fmla="*/ 1649186 w 4898572"/>
              <a:gd name="connsiteY1" fmla="*/ 1191986 h 1194960"/>
              <a:gd name="connsiteX2" fmla="*/ 3200400 w 4898572"/>
              <a:gd name="connsiteY2" fmla="*/ 408214 h 1194960"/>
              <a:gd name="connsiteX3" fmla="*/ 4898572 w 4898572"/>
              <a:gd name="connsiteY3" fmla="*/ 0 h 1194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8572" h="1194960">
                <a:moveTo>
                  <a:pt x="0" y="97971"/>
                </a:moveTo>
                <a:cubicBezTo>
                  <a:pt x="557893" y="619125"/>
                  <a:pt x="1115786" y="1140279"/>
                  <a:pt x="1649186" y="1191986"/>
                </a:cubicBezTo>
                <a:cubicBezTo>
                  <a:pt x="2182586" y="1243693"/>
                  <a:pt x="2658836" y="606878"/>
                  <a:pt x="3200400" y="408214"/>
                </a:cubicBezTo>
                <a:cubicBezTo>
                  <a:pt x="3741964" y="209550"/>
                  <a:pt x="4320268" y="104775"/>
                  <a:pt x="4898572" y="0"/>
                </a:cubicBezTo>
              </a:path>
            </a:pathLst>
          </a:custGeom>
          <a:noFill/>
          <a:ln w="38100"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6D908EF8-514F-CA48-A46B-76486CC818EE}"/>
              </a:ext>
            </a:extLst>
          </p:cNvPr>
          <p:cNvSpPr/>
          <p:nvPr/>
        </p:nvSpPr>
        <p:spPr>
          <a:xfrm>
            <a:off x="838200" y="5507883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E80179C5-EB0C-3E46-BFCA-A5D8706D37E3}"/>
              </a:ext>
            </a:extLst>
          </p:cNvPr>
          <p:cNvSpPr/>
          <p:nvPr/>
        </p:nvSpPr>
        <p:spPr>
          <a:xfrm>
            <a:off x="1822754" y="5571990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6BADBC0E-8D2C-884E-AD2B-43D636243E53}"/>
              </a:ext>
            </a:extLst>
          </p:cNvPr>
          <p:cNvSpPr/>
          <p:nvPr/>
        </p:nvSpPr>
        <p:spPr>
          <a:xfrm>
            <a:off x="1978495" y="5659623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C4147BFC-B809-A54B-953F-6451AC5D21D8}"/>
              </a:ext>
            </a:extLst>
          </p:cNvPr>
          <p:cNvSpPr/>
          <p:nvPr/>
        </p:nvSpPr>
        <p:spPr>
          <a:xfrm>
            <a:off x="972762" y="5648473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E62D59FC-8042-C340-8521-0C628A0798B9}"/>
              </a:ext>
            </a:extLst>
          </p:cNvPr>
          <p:cNvCxnSpPr/>
          <p:nvPr/>
        </p:nvCxnSpPr>
        <p:spPr>
          <a:xfrm>
            <a:off x="1646708" y="5854471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>
            <a:extLst>
              <a:ext uri="{FF2B5EF4-FFF2-40B4-BE49-F238E27FC236}">
                <a16:creationId xmlns:a16="http://schemas.microsoft.com/office/drawing/2014/main" id="{A0D540C4-CC81-BF45-B427-E834C4277A21}"/>
              </a:ext>
            </a:extLst>
          </p:cNvPr>
          <p:cNvSpPr/>
          <p:nvPr/>
        </p:nvSpPr>
        <p:spPr>
          <a:xfrm>
            <a:off x="8356820" y="5507883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BEEC85F6-AEA7-5D4F-A580-3246A6DD5093}"/>
              </a:ext>
            </a:extLst>
          </p:cNvPr>
          <p:cNvSpPr/>
          <p:nvPr/>
        </p:nvSpPr>
        <p:spPr>
          <a:xfrm>
            <a:off x="8487205" y="5559365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6422F60B-2188-564A-A6A2-D2179D7A0BE2}"/>
              </a:ext>
            </a:extLst>
          </p:cNvPr>
          <p:cNvSpPr/>
          <p:nvPr/>
        </p:nvSpPr>
        <p:spPr>
          <a:xfrm>
            <a:off x="9521370" y="5659623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C2E45E7C-AA81-C54E-8F65-79A8CD213972}"/>
              </a:ext>
            </a:extLst>
          </p:cNvPr>
          <p:cNvSpPr/>
          <p:nvPr/>
        </p:nvSpPr>
        <p:spPr>
          <a:xfrm>
            <a:off x="10484931" y="5648473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89" name="Straight Arrow Connector 88">
            <a:extLst>
              <a:ext uri="{FF2B5EF4-FFF2-40B4-BE49-F238E27FC236}">
                <a16:creationId xmlns:a16="http://schemas.microsoft.com/office/drawing/2014/main" id="{FFD5A105-F15C-594A-9D94-7A254BC3DDC4}"/>
              </a:ext>
            </a:extLst>
          </p:cNvPr>
          <p:cNvCxnSpPr>
            <a:cxnSpLocks/>
          </p:cNvCxnSpPr>
          <p:nvPr/>
        </p:nvCxnSpPr>
        <p:spPr>
          <a:xfrm flipH="1">
            <a:off x="10137459" y="5854471"/>
            <a:ext cx="347473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Freeform 89">
            <a:extLst>
              <a:ext uri="{FF2B5EF4-FFF2-40B4-BE49-F238E27FC236}">
                <a16:creationId xmlns:a16="http://schemas.microsoft.com/office/drawing/2014/main" id="{7E608D34-6402-154D-BDF3-3BCC59A507EE}"/>
              </a:ext>
            </a:extLst>
          </p:cNvPr>
          <p:cNvSpPr/>
          <p:nvPr/>
        </p:nvSpPr>
        <p:spPr>
          <a:xfrm>
            <a:off x="2586421" y="4814975"/>
            <a:ext cx="6943759" cy="1045071"/>
          </a:xfrm>
          <a:custGeom>
            <a:avLst/>
            <a:gdLst>
              <a:gd name="connsiteX0" fmla="*/ 0 w 4898571"/>
              <a:gd name="connsiteY0" fmla="*/ 1045071 h 1045071"/>
              <a:gd name="connsiteX1" fmla="*/ 3249386 w 4898571"/>
              <a:gd name="connsiteY1" fmla="*/ 43 h 1045071"/>
              <a:gd name="connsiteX2" fmla="*/ 4898571 w 4898571"/>
              <a:gd name="connsiteY2" fmla="*/ 1012414 h 1045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98571" h="1045071">
                <a:moveTo>
                  <a:pt x="0" y="1045071"/>
                </a:moveTo>
                <a:cubicBezTo>
                  <a:pt x="1216479" y="525278"/>
                  <a:pt x="2432958" y="5486"/>
                  <a:pt x="3249386" y="43"/>
                </a:cubicBezTo>
                <a:cubicBezTo>
                  <a:pt x="4065815" y="-5400"/>
                  <a:pt x="4482193" y="503507"/>
                  <a:pt x="4898571" y="1012414"/>
                </a:cubicBezTo>
              </a:path>
            </a:pathLst>
          </a:custGeom>
          <a:noFill/>
          <a:ln w="38100">
            <a:solidFill>
              <a:schemeClr val="accent6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Freeform 90">
            <a:extLst>
              <a:ext uri="{FF2B5EF4-FFF2-40B4-BE49-F238E27FC236}">
                <a16:creationId xmlns:a16="http://schemas.microsoft.com/office/drawing/2014/main" id="{BC9C7294-B508-AE43-B26B-49AA46E8572B}"/>
              </a:ext>
            </a:extLst>
          </p:cNvPr>
          <p:cNvSpPr/>
          <p:nvPr/>
        </p:nvSpPr>
        <p:spPr>
          <a:xfrm>
            <a:off x="2594584" y="5165671"/>
            <a:ext cx="6943759" cy="1045071"/>
          </a:xfrm>
          <a:custGeom>
            <a:avLst/>
            <a:gdLst>
              <a:gd name="connsiteX0" fmla="*/ 0 w 4898571"/>
              <a:gd name="connsiteY0" fmla="*/ 1045071 h 1045071"/>
              <a:gd name="connsiteX1" fmla="*/ 3249386 w 4898571"/>
              <a:gd name="connsiteY1" fmla="*/ 43 h 1045071"/>
              <a:gd name="connsiteX2" fmla="*/ 4898571 w 4898571"/>
              <a:gd name="connsiteY2" fmla="*/ 1012414 h 1045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98571" h="1045071">
                <a:moveTo>
                  <a:pt x="0" y="1045071"/>
                </a:moveTo>
                <a:cubicBezTo>
                  <a:pt x="1216479" y="525278"/>
                  <a:pt x="2432958" y="5486"/>
                  <a:pt x="3249386" y="43"/>
                </a:cubicBezTo>
                <a:cubicBezTo>
                  <a:pt x="4065815" y="-5400"/>
                  <a:pt x="4482193" y="503507"/>
                  <a:pt x="4898571" y="1012414"/>
                </a:cubicBezTo>
              </a:path>
            </a:pathLst>
          </a:custGeom>
          <a:noFill/>
          <a:ln w="38100">
            <a:solidFill>
              <a:schemeClr val="accent6"/>
            </a:solidFill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01836F5-EE72-7441-985F-41D32B169E45}"/>
              </a:ext>
            </a:extLst>
          </p:cNvPr>
          <p:cNvSpPr/>
          <p:nvPr/>
        </p:nvSpPr>
        <p:spPr>
          <a:xfrm>
            <a:off x="838199" y="2622328"/>
            <a:ext cx="10772955" cy="4099147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/>
                </a:solidFill>
              </a:rPr>
              <a:t>Key contribution: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Identifying the minimum set of data that enables deterministic replay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solidFill>
                <a:schemeClr val="tx1"/>
              </a:solidFill>
            </a:endParaRPr>
          </a:p>
          <a:p>
            <a:r>
              <a:rPr lang="en-US" sz="2800" b="1" dirty="0">
                <a:solidFill>
                  <a:schemeClr val="tx1"/>
                </a:solidFill>
              </a:rPr>
              <a:t>Two challenges: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Network wide: non-deterministic interactions across switches and TCP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chemeClr val="tx1"/>
                </a:solidFill>
              </a:rPr>
              <a:t>On host: non-determinisms within the kernel</a:t>
            </a:r>
          </a:p>
        </p:txBody>
      </p:sp>
      <p:sp>
        <p:nvSpPr>
          <p:cNvPr id="6" name="Left Arrow 5">
            <a:extLst>
              <a:ext uri="{FF2B5EF4-FFF2-40B4-BE49-F238E27FC236}">
                <a16:creationId xmlns:a16="http://schemas.microsoft.com/office/drawing/2014/main" id="{1064E244-84C7-3046-905A-B96D51218D72}"/>
              </a:ext>
            </a:extLst>
          </p:cNvPr>
          <p:cNvSpPr/>
          <p:nvPr/>
        </p:nvSpPr>
        <p:spPr>
          <a:xfrm rot="10800000">
            <a:off x="162159" y="4241198"/>
            <a:ext cx="646742" cy="63453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9F328E1-3416-6348-9E61-AE10B4469DB6}"/>
              </a:ext>
            </a:extLst>
          </p:cNvPr>
          <p:cNvSpPr/>
          <p:nvPr/>
        </p:nvSpPr>
        <p:spPr>
          <a:xfrm rot="20996881">
            <a:off x="3852410" y="4048993"/>
            <a:ext cx="2482106" cy="574334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0000"/>
                </a:solidFill>
              </a:rPr>
              <a:t>Butterfly effect</a:t>
            </a:r>
          </a:p>
        </p:txBody>
      </p:sp>
    </p:spTree>
    <p:extLst>
      <p:ext uri="{BB962C8B-B14F-4D97-AF65-F5344CB8AC3E}">
        <p14:creationId xmlns:p14="http://schemas.microsoft.com/office/powerpoint/2010/main" val="2965554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4" grpId="0" animBg="1"/>
      <p:bldP spid="97" grpId="0" animBg="1"/>
      <p:bldP spid="72" grpId="0" animBg="1"/>
      <p:bldP spid="93" grpId="0" animBg="1"/>
      <p:bldP spid="73" grpId="0" animBg="1"/>
      <p:bldP spid="74" grpId="0" animBg="1"/>
      <p:bldP spid="76" grpId="0" animBg="1"/>
      <p:bldP spid="96" grpId="0" animBg="1"/>
      <p:bldP spid="77" grpId="0" animBg="1"/>
      <p:bldP spid="78" grpId="0" animBg="1"/>
      <p:bldP spid="80" grpId="0" animBg="1"/>
      <p:bldP spid="81" grpId="0" animBg="1"/>
      <p:bldP spid="82" grpId="0" animBg="1"/>
      <p:bldP spid="95" grpId="0" animBg="1"/>
      <p:bldP spid="83" grpId="0" animBg="1"/>
      <p:bldP spid="84" grpId="0" animBg="1"/>
      <p:bldP spid="86" grpId="0" animBg="1"/>
      <p:bldP spid="98" grpId="0" animBg="1"/>
      <p:bldP spid="87" grpId="0" animBg="1"/>
      <p:bldP spid="88" grpId="0" animBg="1"/>
      <p:bldP spid="90" grpId="0" animBg="1"/>
      <p:bldP spid="91" grpId="0" animBg="1"/>
      <p:bldP spid="5" grpId="0" animBg="1"/>
      <p:bldP spid="6" grpId="0" animBg="1"/>
      <p:bldP spid="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0CCA4-F46D-8245-B74B-DBBEC62A3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1: butterfly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20C78E-F4F7-D249-910E-F79E242F63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b="1" dirty="0"/>
              <a:t>closed loop </a:t>
            </a:r>
            <a:r>
              <a:rPr lang="en-US" dirty="0"/>
              <a:t>between TCP and switches amplifies small noises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4173F5-D021-B146-9F84-1E5432FDF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16</a:t>
            </a:fld>
            <a:endParaRPr lang="en-US"/>
          </a:p>
        </p:txBody>
      </p:sp>
      <p:sp>
        <p:nvSpPr>
          <p:cNvPr id="51" name="Slide Number Placeholder 3">
            <a:extLst>
              <a:ext uri="{FF2B5EF4-FFF2-40B4-BE49-F238E27FC236}">
                <a16:creationId xmlns:a16="http://schemas.microsoft.com/office/drawing/2014/main" id="{3EC807B2-CAB2-FF45-B251-CF10948CA617}"/>
              </a:ext>
            </a:extLst>
          </p:cNvPr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9A5D80A-50AE-8843-A7CA-B769AD0F761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ED5493E4-50C7-B249-B36C-DE8E8DCE24D9}"/>
              </a:ext>
            </a:extLst>
          </p:cNvPr>
          <p:cNvSpPr/>
          <p:nvPr/>
        </p:nvSpPr>
        <p:spPr>
          <a:xfrm>
            <a:off x="838200" y="4180442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AE04C9A-4EDF-524C-A050-1869A8C02F5F}"/>
              </a:ext>
            </a:extLst>
          </p:cNvPr>
          <p:cNvSpPr/>
          <p:nvPr/>
        </p:nvSpPr>
        <p:spPr>
          <a:xfrm>
            <a:off x="1822754" y="4242107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0FDFCC8F-F5EA-FF4A-9CF2-7A94F9456D0F}"/>
              </a:ext>
            </a:extLst>
          </p:cNvPr>
          <p:cNvSpPr/>
          <p:nvPr/>
        </p:nvSpPr>
        <p:spPr>
          <a:xfrm>
            <a:off x="1978495" y="4332182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1A4A3ED-1BBD-2347-9D69-90483E30C729}"/>
              </a:ext>
            </a:extLst>
          </p:cNvPr>
          <p:cNvSpPr/>
          <p:nvPr/>
        </p:nvSpPr>
        <p:spPr>
          <a:xfrm>
            <a:off x="972762" y="4321032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AB9D65C6-BBCC-6549-994F-D62BDAFEB3A0}"/>
              </a:ext>
            </a:extLst>
          </p:cNvPr>
          <p:cNvCxnSpPr/>
          <p:nvPr/>
        </p:nvCxnSpPr>
        <p:spPr>
          <a:xfrm>
            <a:off x="1646708" y="4527030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>
            <a:extLst>
              <a:ext uri="{FF2B5EF4-FFF2-40B4-BE49-F238E27FC236}">
                <a16:creationId xmlns:a16="http://schemas.microsoft.com/office/drawing/2014/main" id="{2451D9D3-30D4-744C-AE1B-526469542989}"/>
              </a:ext>
            </a:extLst>
          </p:cNvPr>
          <p:cNvSpPr/>
          <p:nvPr/>
        </p:nvSpPr>
        <p:spPr>
          <a:xfrm>
            <a:off x="8356820" y="4180442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B42F28B0-56BF-134A-B7C9-CEC63CB703F3}"/>
              </a:ext>
            </a:extLst>
          </p:cNvPr>
          <p:cNvSpPr/>
          <p:nvPr/>
        </p:nvSpPr>
        <p:spPr>
          <a:xfrm>
            <a:off x="8486347" y="4241199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E1A5743D-54C1-DB43-986A-F7DF76E00B8C}"/>
              </a:ext>
            </a:extLst>
          </p:cNvPr>
          <p:cNvSpPr/>
          <p:nvPr/>
        </p:nvSpPr>
        <p:spPr>
          <a:xfrm>
            <a:off x="9521370" y="4332182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B7906E5E-3738-6149-8B6B-39DF47E326E6}"/>
              </a:ext>
            </a:extLst>
          </p:cNvPr>
          <p:cNvSpPr/>
          <p:nvPr/>
        </p:nvSpPr>
        <p:spPr>
          <a:xfrm>
            <a:off x="10484931" y="4321032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CB3478F4-D104-0E4A-92E5-93E1EE0152E6}"/>
              </a:ext>
            </a:extLst>
          </p:cNvPr>
          <p:cNvCxnSpPr>
            <a:cxnSpLocks/>
          </p:cNvCxnSpPr>
          <p:nvPr/>
        </p:nvCxnSpPr>
        <p:spPr>
          <a:xfrm flipH="1">
            <a:off x="10137459" y="4527030"/>
            <a:ext cx="347473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2" name="Picture 61">
            <a:extLst>
              <a:ext uri="{FF2B5EF4-FFF2-40B4-BE49-F238E27FC236}">
                <a16:creationId xmlns:a16="http://schemas.microsoft.com/office/drawing/2014/main" id="{656C815E-6765-4440-A2F4-39DE9C8DFD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0292" y="3731531"/>
            <a:ext cx="2066999" cy="1295319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CCDA75DC-F0B4-D645-8825-390BC209CD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2013" y="4604741"/>
            <a:ext cx="2066999" cy="1295319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C4E5F425-6E9F-0F4A-8193-0670F2C46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7372" y="2863252"/>
            <a:ext cx="2066999" cy="1295319"/>
          </a:xfrm>
          <a:prstGeom prst="rect">
            <a:avLst/>
          </a:prstGeom>
        </p:spPr>
      </p:pic>
      <p:sp>
        <p:nvSpPr>
          <p:cNvPr id="65" name="Freeform 64">
            <a:extLst>
              <a:ext uri="{FF2B5EF4-FFF2-40B4-BE49-F238E27FC236}">
                <a16:creationId xmlns:a16="http://schemas.microsoft.com/office/drawing/2014/main" id="{CE52ABA3-580B-004B-B8D3-0B70591FD43A}"/>
              </a:ext>
            </a:extLst>
          </p:cNvPr>
          <p:cNvSpPr/>
          <p:nvPr/>
        </p:nvSpPr>
        <p:spPr>
          <a:xfrm>
            <a:off x="2594585" y="4201525"/>
            <a:ext cx="6926784" cy="554665"/>
          </a:xfrm>
          <a:custGeom>
            <a:avLst/>
            <a:gdLst>
              <a:gd name="connsiteX0" fmla="*/ 0 w 4882243"/>
              <a:gd name="connsiteY0" fmla="*/ 254536 h 554665"/>
              <a:gd name="connsiteX1" fmla="*/ 1665514 w 4882243"/>
              <a:gd name="connsiteY1" fmla="*/ 9608 h 554665"/>
              <a:gd name="connsiteX2" fmla="*/ 3314700 w 4882243"/>
              <a:gd name="connsiteY2" fmla="*/ 548450 h 554665"/>
              <a:gd name="connsiteX3" fmla="*/ 4882243 w 4882243"/>
              <a:gd name="connsiteY3" fmla="*/ 254536 h 554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2243" h="554665">
                <a:moveTo>
                  <a:pt x="0" y="254536"/>
                </a:moveTo>
                <a:cubicBezTo>
                  <a:pt x="556532" y="107579"/>
                  <a:pt x="1113064" y="-39378"/>
                  <a:pt x="1665514" y="9608"/>
                </a:cubicBezTo>
                <a:cubicBezTo>
                  <a:pt x="2217964" y="58594"/>
                  <a:pt x="2778579" y="507629"/>
                  <a:pt x="3314700" y="548450"/>
                </a:cubicBezTo>
                <a:cubicBezTo>
                  <a:pt x="3850821" y="589271"/>
                  <a:pt x="4366532" y="421903"/>
                  <a:pt x="4882243" y="254536"/>
                </a:cubicBezTo>
              </a:path>
            </a:pathLst>
          </a:custGeom>
          <a:noFill/>
          <a:ln w="38100">
            <a:solidFill>
              <a:schemeClr val="accent2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Freeform 65">
            <a:extLst>
              <a:ext uri="{FF2B5EF4-FFF2-40B4-BE49-F238E27FC236}">
                <a16:creationId xmlns:a16="http://schemas.microsoft.com/office/drawing/2014/main" id="{11801DBF-A020-A044-AF42-73689550A1E6}"/>
              </a:ext>
            </a:extLst>
          </p:cNvPr>
          <p:cNvSpPr/>
          <p:nvPr/>
        </p:nvSpPr>
        <p:spPr>
          <a:xfrm>
            <a:off x="2602748" y="4687703"/>
            <a:ext cx="6926784" cy="554665"/>
          </a:xfrm>
          <a:custGeom>
            <a:avLst/>
            <a:gdLst>
              <a:gd name="connsiteX0" fmla="*/ 0 w 4882243"/>
              <a:gd name="connsiteY0" fmla="*/ 254536 h 554665"/>
              <a:gd name="connsiteX1" fmla="*/ 1665514 w 4882243"/>
              <a:gd name="connsiteY1" fmla="*/ 9608 h 554665"/>
              <a:gd name="connsiteX2" fmla="*/ 3314700 w 4882243"/>
              <a:gd name="connsiteY2" fmla="*/ 548450 h 554665"/>
              <a:gd name="connsiteX3" fmla="*/ 4882243 w 4882243"/>
              <a:gd name="connsiteY3" fmla="*/ 254536 h 554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2243" h="554665">
                <a:moveTo>
                  <a:pt x="0" y="254536"/>
                </a:moveTo>
                <a:cubicBezTo>
                  <a:pt x="556532" y="107579"/>
                  <a:pt x="1113064" y="-39378"/>
                  <a:pt x="1665514" y="9608"/>
                </a:cubicBezTo>
                <a:cubicBezTo>
                  <a:pt x="2217964" y="58594"/>
                  <a:pt x="2778579" y="507629"/>
                  <a:pt x="3314700" y="548450"/>
                </a:cubicBezTo>
                <a:cubicBezTo>
                  <a:pt x="3850821" y="589271"/>
                  <a:pt x="4366532" y="421903"/>
                  <a:pt x="4882243" y="254536"/>
                </a:cubicBezTo>
              </a:path>
            </a:pathLst>
          </a:custGeom>
          <a:noFill/>
          <a:ln w="38100">
            <a:solidFill>
              <a:schemeClr val="accent2"/>
            </a:solidFill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C984553C-A07D-4C44-A568-AD72E5587EB7}"/>
              </a:ext>
            </a:extLst>
          </p:cNvPr>
          <p:cNvSpPr/>
          <p:nvPr/>
        </p:nvSpPr>
        <p:spPr>
          <a:xfrm>
            <a:off x="838200" y="2722498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11DD3E5C-4688-9C4C-AC7F-7485EE3E5381}"/>
              </a:ext>
            </a:extLst>
          </p:cNvPr>
          <p:cNvSpPr/>
          <p:nvPr/>
        </p:nvSpPr>
        <p:spPr>
          <a:xfrm>
            <a:off x="1812601" y="2790709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7F388F94-862D-944F-9F9C-DDFA21CF5E23}"/>
              </a:ext>
            </a:extLst>
          </p:cNvPr>
          <p:cNvSpPr/>
          <p:nvPr/>
        </p:nvSpPr>
        <p:spPr>
          <a:xfrm>
            <a:off x="1978495" y="2874238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A5AA22D0-1EB1-C74E-88E0-B682D2AE7D3B}"/>
              </a:ext>
            </a:extLst>
          </p:cNvPr>
          <p:cNvSpPr/>
          <p:nvPr/>
        </p:nvSpPr>
        <p:spPr>
          <a:xfrm>
            <a:off x="972762" y="2863088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102" name="Straight Arrow Connector 101">
            <a:extLst>
              <a:ext uri="{FF2B5EF4-FFF2-40B4-BE49-F238E27FC236}">
                <a16:creationId xmlns:a16="http://schemas.microsoft.com/office/drawing/2014/main" id="{D5040C29-8CEA-FD44-AB99-8BD9B896E829}"/>
              </a:ext>
            </a:extLst>
          </p:cNvPr>
          <p:cNvCxnSpPr/>
          <p:nvPr/>
        </p:nvCxnSpPr>
        <p:spPr>
          <a:xfrm>
            <a:off x="1646708" y="3069086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ectangle 102">
            <a:extLst>
              <a:ext uri="{FF2B5EF4-FFF2-40B4-BE49-F238E27FC236}">
                <a16:creationId xmlns:a16="http://schemas.microsoft.com/office/drawing/2014/main" id="{293F3D0C-946C-E446-B9D6-6B3FCB87A2D3}"/>
              </a:ext>
            </a:extLst>
          </p:cNvPr>
          <p:cNvSpPr/>
          <p:nvPr/>
        </p:nvSpPr>
        <p:spPr>
          <a:xfrm>
            <a:off x="8356820" y="2722498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539D0266-D325-2346-B6C6-276EBEE31017}"/>
              </a:ext>
            </a:extLst>
          </p:cNvPr>
          <p:cNvSpPr/>
          <p:nvPr/>
        </p:nvSpPr>
        <p:spPr>
          <a:xfrm>
            <a:off x="8485477" y="2790709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1AA8D912-A94A-EF49-8E42-C6405D6A399D}"/>
              </a:ext>
            </a:extLst>
          </p:cNvPr>
          <p:cNvSpPr/>
          <p:nvPr/>
        </p:nvSpPr>
        <p:spPr>
          <a:xfrm>
            <a:off x="9521370" y="2874238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06" name="Rectangle 105">
            <a:extLst>
              <a:ext uri="{FF2B5EF4-FFF2-40B4-BE49-F238E27FC236}">
                <a16:creationId xmlns:a16="http://schemas.microsoft.com/office/drawing/2014/main" id="{CB5F5FB8-7086-EA45-AFF6-9967E99084AE}"/>
              </a:ext>
            </a:extLst>
          </p:cNvPr>
          <p:cNvSpPr/>
          <p:nvPr/>
        </p:nvSpPr>
        <p:spPr>
          <a:xfrm>
            <a:off x="10484931" y="2863088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23B4C8F7-957D-1F4F-99A1-ECB471784C58}"/>
              </a:ext>
            </a:extLst>
          </p:cNvPr>
          <p:cNvCxnSpPr>
            <a:cxnSpLocks/>
          </p:cNvCxnSpPr>
          <p:nvPr/>
        </p:nvCxnSpPr>
        <p:spPr>
          <a:xfrm flipH="1">
            <a:off x="10137459" y="3069086"/>
            <a:ext cx="347473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Freeform 107">
            <a:extLst>
              <a:ext uri="{FF2B5EF4-FFF2-40B4-BE49-F238E27FC236}">
                <a16:creationId xmlns:a16="http://schemas.microsoft.com/office/drawing/2014/main" id="{82F5B5FC-CA18-5E44-87B1-15F313F409D8}"/>
              </a:ext>
            </a:extLst>
          </p:cNvPr>
          <p:cNvSpPr/>
          <p:nvPr/>
        </p:nvSpPr>
        <p:spPr>
          <a:xfrm>
            <a:off x="2603396" y="3329388"/>
            <a:ext cx="6934947" cy="1194960"/>
          </a:xfrm>
          <a:custGeom>
            <a:avLst/>
            <a:gdLst>
              <a:gd name="connsiteX0" fmla="*/ 0 w 4898572"/>
              <a:gd name="connsiteY0" fmla="*/ 97971 h 1194960"/>
              <a:gd name="connsiteX1" fmla="*/ 1649186 w 4898572"/>
              <a:gd name="connsiteY1" fmla="*/ 1191986 h 1194960"/>
              <a:gd name="connsiteX2" fmla="*/ 3200400 w 4898572"/>
              <a:gd name="connsiteY2" fmla="*/ 408214 h 1194960"/>
              <a:gd name="connsiteX3" fmla="*/ 4898572 w 4898572"/>
              <a:gd name="connsiteY3" fmla="*/ 0 h 1194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8572" h="1194960">
                <a:moveTo>
                  <a:pt x="0" y="97971"/>
                </a:moveTo>
                <a:cubicBezTo>
                  <a:pt x="557893" y="619125"/>
                  <a:pt x="1115786" y="1140279"/>
                  <a:pt x="1649186" y="1191986"/>
                </a:cubicBezTo>
                <a:cubicBezTo>
                  <a:pt x="2182586" y="1243693"/>
                  <a:pt x="2658836" y="606878"/>
                  <a:pt x="3200400" y="408214"/>
                </a:cubicBezTo>
                <a:cubicBezTo>
                  <a:pt x="3741964" y="209550"/>
                  <a:pt x="4320268" y="104775"/>
                  <a:pt x="4898572" y="0"/>
                </a:cubicBezTo>
              </a:path>
            </a:pathLst>
          </a:custGeom>
          <a:noFill/>
          <a:ln w="38100"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Freeform 108">
            <a:extLst>
              <a:ext uri="{FF2B5EF4-FFF2-40B4-BE49-F238E27FC236}">
                <a16:creationId xmlns:a16="http://schemas.microsoft.com/office/drawing/2014/main" id="{68D41E01-2161-AC40-9DFC-8627BA873038}"/>
              </a:ext>
            </a:extLst>
          </p:cNvPr>
          <p:cNvSpPr/>
          <p:nvPr/>
        </p:nvSpPr>
        <p:spPr>
          <a:xfrm>
            <a:off x="2594584" y="2843871"/>
            <a:ext cx="6934947" cy="1194960"/>
          </a:xfrm>
          <a:custGeom>
            <a:avLst/>
            <a:gdLst>
              <a:gd name="connsiteX0" fmla="*/ 0 w 4898572"/>
              <a:gd name="connsiteY0" fmla="*/ 97971 h 1194960"/>
              <a:gd name="connsiteX1" fmla="*/ 1649186 w 4898572"/>
              <a:gd name="connsiteY1" fmla="*/ 1191986 h 1194960"/>
              <a:gd name="connsiteX2" fmla="*/ 3200400 w 4898572"/>
              <a:gd name="connsiteY2" fmla="*/ 408214 h 1194960"/>
              <a:gd name="connsiteX3" fmla="*/ 4898572 w 4898572"/>
              <a:gd name="connsiteY3" fmla="*/ 0 h 1194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8572" h="1194960">
                <a:moveTo>
                  <a:pt x="0" y="97971"/>
                </a:moveTo>
                <a:cubicBezTo>
                  <a:pt x="557893" y="619125"/>
                  <a:pt x="1115786" y="1140279"/>
                  <a:pt x="1649186" y="1191986"/>
                </a:cubicBezTo>
                <a:cubicBezTo>
                  <a:pt x="2182586" y="1243693"/>
                  <a:pt x="2658836" y="606878"/>
                  <a:pt x="3200400" y="408214"/>
                </a:cubicBezTo>
                <a:cubicBezTo>
                  <a:pt x="3741964" y="209550"/>
                  <a:pt x="4320268" y="104775"/>
                  <a:pt x="4898572" y="0"/>
                </a:cubicBezTo>
              </a:path>
            </a:pathLst>
          </a:custGeom>
          <a:noFill/>
          <a:ln w="38100"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02F30A39-504A-204B-8833-5AA5F437923A}"/>
              </a:ext>
            </a:extLst>
          </p:cNvPr>
          <p:cNvSpPr/>
          <p:nvPr/>
        </p:nvSpPr>
        <p:spPr>
          <a:xfrm>
            <a:off x="838200" y="5507883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FB599B41-82AB-5741-B494-FF4237C6FD41}"/>
              </a:ext>
            </a:extLst>
          </p:cNvPr>
          <p:cNvSpPr/>
          <p:nvPr/>
        </p:nvSpPr>
        <p:spPr>
          <a:xfrm>
            <a:off x="1822754" y="5571990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E3F37E9F-4519-D341-911C-F15A9264E207}"/>
              </a:ext>
            </a:extLst>
          </p:cNvPr>
          <p:cNvSpPr/>
          <p:nvPr/>
        </p:nvSpPr>
        <p:spPr>
          <a:xfrm>
            <a:off x="1978495" y="5659623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199A86C9-7E3A-B147-BE66-0228CE73DFE1}"/>
              </a:ext>
            </a:extLst>
          </p:cNvPr>
          <p:cNvSpPr/>
          <p:nvPr/>
        </p:nvSpPr>
        <p:spPr>
          <a:xfrm>
            <a:off x="972762" y="5648473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08DE204F-B8CA-3849-99EB-B7759E9DD0E5}"/>
              </a:ext>
            </a:extLst>
          </p:cNvPr>
          <p:cNvCxnSpPr/>
          <p:nvPr/>
        </p:nvCxnSpPr>
        <p:spPr>
          <a:xfrm>
            <a:off x="1646708" y="5854471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Rectangle 114">
            <a:extLst>
              <a:ext uri="{FF2B5EF4-FFF2-40B4-BE49-F238E27FC236}">
                <a16:creationId xmlns:a16="http://schemas.microsoft.com/office/drawing/2014/main" id="{6770B61A-C453-A54F-9C20-4445D606EA13}"/>
              </a:ext>
            </a:extLst>
          </p:cNvPr>
          <p:cNvSpPr/>
          <p:nvPr/>
        </p:nvSpPr>
        <p:spPr>
          <a:xfrm>
            <a:off x="8356820" y="5507883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0758F17A-320A-4447-BAE7-FF61C376E668}"/>
              </a:ext>
            </a:extLst>
          </p:cNvPr>
          <p:cNvSpPr/>
          <p:nvPr/>
        </p:nvSpPr>
        <p:spPr>
          <a:xfrm>
            <a:off x="8487205" y="5559365"/>
            <a:ext cx="1798928" cy="100164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D939F1A5-76B4-9F4B-B427-832E199CAC88}"/>
              </a:ext>
            </a:extLst>
          </p:cNvPr>
          <p:cNvSpPr/>
          <p:nvPr/>
        </p:nvSpPr>
        <p:spPr>
          <a:xfrm>
            <a:off x="9521370" y="5659623"/>
            <a:ext cx="616089" cy="68952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18" name="Rectangle 117">
            <a:extLst>
              <a:ext uri="{FF2B5EF4-FFF2-40B4-BE49-F238E27FC236}">
                <a16:creationId xmlns:a16="http://schemas.microsoft.com/office/drawing/2014/main" id="{0CA06AE7-609F-664E-BA3F-385082272C1E}"/>
              </a:ext>
            </a:extLst>
          </p:cNvPr>
          <p:cNvSpPr/>
          <p:nvPr/>
        </p:nvSpPr>
        <p:spPr>
          <a:xfrm>
            <a:off x="10484931" y="5648473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2B1936D4-067E-474C-8ABB-3DAC43E577C1}"/>
              </a:ext>
            </a:extLst>
          </p:cNvPr>
          <p:cNvCxnSpPr>
            <a:cxnSpLocks/>
          </p:cNvCxnSpPr>
          <p:nvPr/>
        </p:nvCxnSpPr>
        <p:spPr>
          <a:xfrm flipH="1">
            <a:off x="10137459" y="5854471"/>
            <a:ext cx="347473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Freeform 119">
            <a:extLst>
              <a:ext uri="{FF2B5EF4-FFF2-40B4-BE49-F238E27FC236}">
                <a16:creationId xmlns:a16="http://schemas.microsoft.com/office/drawing/2014/main" id="{8A488E31-013B-B243-853B-69BF855C94F4}"/>
              </a:ext>
            </a:extLst>
          </p:cNvPr>
          <p:cNvSpPr/>
          <p:nvPr/>
        </p:nvSpPr>
        <p:spPr>
          <a:xfrm>
            <a:off x="2586421" y="4814975"/>
            <a:ext cx="6943759" cy="1045071"/>
          </a:xfrm>
          <a:custGeom>
            <a:avLst/>
            <a:gdLst>
              <a:gd name="connsiteX0" fmla="*/ 0 w 4898571"/>
              <a:gd name="connsiteY0" fmla="*/ 1045071 h 1045071"/>
              <a:gd name="connsiteX1" fmla="*/ 3249386 w 4898571"/>
              <a:gd name="connsiteY1" fmla="*/ 43 h 1045071"/>
              <a:gd name="connsiteX2" fmla="*/ 4898571 w 4898571"/>
              <a:gd name="connsiteY2" fmla="*/ 1012414 h 1045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98571" h="1045071">
                <a:moveTo>
                  <a:pt x="0" y="1045071"/>
                </a:moveTo>
                <a:cubicBezTo>
                  <a:pt x="1216479" y="525278"/>
                  <a:pt x="2432958" y="5486"/>
                  <a:pt x="3249386" y="43"/>
                </a:cubicBezTo>
                <a:cubicBezTo>
                  <a:pt x="4065815" y="-5400"/>
                  <a:pt x="4482193" y="503507"/>
                  <a:pt x="4898571" y="1012414"/>
                </a:cubicBezTo>
              </a:path>
            </a:pathLst>
          </a:custGeom>
          <a:noFill/>
          <a:ln w="38100">
            <a:solidFill>
              <a:schemeClr val="accent6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Freeform 120">
            <a:extLst>
              <a:ext uri="{FF2B5EF4-FFF2-40B4-BE49-F238E27FC236}">
                <a16:creationId xmlns:a16="http://schemas.microsoft.com/office/drawing/2014/main" id="{9F6D6C69-E7E9-6743-AD56-B362BB7596B1}"/>
              </a:ext>
            </a:extLst>
          </p:cNvPr>
          <p:cNvSpPr/>
          <p:nvPr/>
        </p:nvSpPr>
        <p:spPr>
          <a:xfrm>
            <a:off x="2594584" y="5165671"/>
            <a:ext cx="6943759" cy="1045071"/>
          </a:xfrm>
          <a:custGeom>
            <a:avLst/>
            <a:gdLst>
              <a:gd name="connsiteX0" fmla="*/ 0 w 4898571"/>
              <a:gd name="connsiteY0" fmla="*/ 1045071 h 1045071"/>
              <a:gd name="connsiteX1" fmla="*/ 3249386 w 4898571"/>
              <a:gd name="connsiteY1" fmla="*/ 43 h 1045071"/>
              <a:gd name="connsiteX2" fmla="*/ 4898571 w 4898571"/>
              <a:gd name="connsiteY2" fmla="*/ 1012414 h 1045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98571" h="1045071">
                <a:moveTo>
                  <a:pt x="0" y="1045071"/>
                </a:moveTo>
                <a:cubicBezTo>
                  <a:pt x="1216479" y="525278"/>
                  <a:pt x="2432958" y="5486"/>
                  <a:pt x="3249386" y="43"/>
                </a:cubicBezTo>
                <a:cubicBezTo>
                  <a:pt x="4065815" y="-5400"/>
                  <a:pt x="4482193" y="503507"/>
                  <a:pt x="4898571" y="1012414"/>
                </a:cubicBezTo>
              </a:path>
            </a:pathLst>
          </a:custGeom>
          <a:noFill/>
          <a:ln w="38100">
            <a:solidFill>
              <a:schemeClr val="accent6"/>
            </a:solidFill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2" name="Rectangle 121">
            <a:extLst>
              <a:ext uri="{FF2B5EF4-FFF2-40B4-BE49-F238E27FC236}">
                <a16:creationId xmlns:a16="http://schemas.microsoft.com/office/drawing/2014/main" id="{18897CEF-EB90-7045-B321-D08CCA6B5265}"/>
              </a:ext>
            </a:extLst>
          </p:cNvPr>
          <p:cNvSpPr/>
          <p:nvPr/>
        </p:nvSpPr>
        <p:spPr>
          <a:xfrm>
            <a:off x="1987306" y="4327653"/>
            <a:ext cx="616089" cy="6895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123" name="Rectangle 122">
            <a:extLst>
              <a:ext uri="{FF2B5EF4-FFF2-40B4-BE49-F238E27FC236}">
                <a16:creationId xmlns:a16="http://schemas.microsoft.com/office/drawing/2014/main" id="{6AE30308-A083-7547-8BF1-05B96B9EA3B7}"/>
              </a:ext>
            </a:extLst>
          </p:cNvPr>
          <p:cNvSpPr/>
          <p:nvPr/>
        </p:nvSpPr>
        <p:spPr>
          <a:xfrm>
            <a:off x="9530181" y="4327653"/>
            <a:ext cx="616089" cy="6895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124" name="Freeform 123">
            <a:extLst>
              <a:ext uri="{FF2B5EF4-FFF2-40B4-BE49-F238E27FC236}">
                <a16:creationId xmlns:a16="http://schemas.microsoft.com/office/drawing/2014/main" id="{97108745-CCE9-FB45-88F2-60E535386848}"/>
              </a:ext>
            </a:extLst>
          </p:cNvPr>
          <p:cNvSpPr/>
          <p:nvPr/>
        </p:nvSpPr>
        <p:spPr>
          <a:xfrm>
            <a:off x="2603396" y="4196996"/>
            <a:ext cx="6926784" cy="554665"/>
          </a:xfrm>
          <a:custGeom>
            <a:avLst/>
            <a:gdLst>
              <a:gd name="connsiteX0" fmla="*/ 0 w 4882243"/>
              <a:gd name="connsiteY0" fmla="*/ 254536 h 554665"/>
              <a:gd name="connsiteX1" fmla="*/ 1665514 w 4882243"/>
              <a:gd name="connsiteY1" fmla="*/ 9608 h 554665"/>
              <a:gd name="connsiteX2" fmla="*/ 3314700 w 4882243"/>
              <a:gd name="connsiteY2" fmla="*/ 548450 h 554665"/>
              <a:gd name="connsiteX3" fmla="*/ 4882243 w 4882243"/>
              <a:gd name="connsiteY3" fmla="*/ 254536 h 554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2243" h="554665">
                <a:moveTo>
                  <a:pt x="0" y="254536"/>
                </a:moveTo>
                <a:cubicBezTo>
                  <a:pt x="556532" y="107579"/>
                  <a:pt x="1113064" y="-39378"/>
                  <a:pt x="1665514" y="9608"/>
                </a:cubicBezTo>
                <a:cubicBezTo>
                  <a:pt x="2217964" y="58594"/>
                  <a:pt x="2778579" y="507629"/>
                  <a:pt x="3314700" y="548450"/>
                </a:cubicBezTo>
                <a:cubicBezTo>
                  <a:pt x="3850821" y="589271"/>
                  <a:pt x="4366532" y="421903"/>
                  <a:pt x="4882243" y="254536"/>
                </a:cubicBezTo>
              </a:path>
            </a:pathLst>
          </a:custGeom>
          <a:noFill/>
          <a:ln w="101600">
            <a:solidFill>
              <a:schemeClr val="accent2"/>
            </a:solidFill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Freeform 124">
            <a:extLst>
              <a:ext uri="{FF2B5EF4-FFF2-40B4-BE49-F238E27FC236}">
                <a16:creationId xmlns:a16="http://schemas.microsoft.com/office/drawing/2014/main" id="{2ADC9A2A-E96D-564E-9658-AD2A4B13980C}"/>
              </a:ext>
            </a:extLst>
          </p:cNvPr>
          <p:cNvSpPr/>
          <p:nvPr/>
        </p:nvSpPr>
        <p:spPr>
          <a:xfrm>
            <a:off x="2611559" y="4683174"/>
            <a:ext cx="6926784" cy="554665"/>
          </a:xfrm>
          <a:custGeom>
            <a:avLst/>
            <a:gdLst>
              <a:gd name="connsiteX0" fmla="*/ 0 w 4882243"/>
              <a:gd name="connsiteY0" fmla="*/ 254536 h 554665"/>
              <a:gd name="connsiteX1" fmla="*/ 1665514 w 4882243"/>
              <a:gd name="connsiteY1" fmla="*/ 9608 h 554665"/>
              <a:gd name="connsiteX2" fmla="*/ 3314700 w 4882243"/>
              <a:gd name="connsiteY2" fmla="*/ 548450 h 554665"/>
              <a:gd name="connsiteX3" fmla="*/ 4882243 w 4882243"/>
              <a:gd name="connsiteY3" fmla="*/ 254536 h 5546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82243" h="554665">
                <a:moveTo>
                  <a:pt x="0" y="254536"/>
                </a:moveTo>
                <a:cubicBezTo>
                  <a:pt x="556532" y="107579"/>
                  <a:pt x="1113064" y="-39378"/>
                  <a:pt x="1665514" y="9608"/>
                </a:cubicBezTo>
                <a:cubicBezTo>
                  <a:pt x="2217964" y="58594"/>
                  <a:pt x="2778579" y="507629"/>
                  <a:pt x="3314700" y="548450"/>
                </a:cubicBezTo>
                <a:cubicBezTo>
                  <a:pt x="3850821" y="589271"/>
                  <a:pt x="4366532" y="421903"/>
                  <a:pt x="4882243" y="254536"/>
                </a:cubicBezTo>
              </a:path>
            </a:pathLst>
          </a:custGeom>
          <a:noFill/>
          <a:ln w="101600">
            <a:solidFill>
              <a:schemeClr val="accent2"/>
            </a:solidFill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>
            <a:extLst>
              <a:ext uri="{FF2B5EF4-FFF2-40B4-BE49-F238E27FC236}">
                <a16:creationId xmlns:a16="http://schemas.microsoft.com/office/drawing/2014/main" id="{4B2A4418-D073-364D-8A89-16C9603A191F}"/>
              </a:ext>
            </a:extLst>
          </p:cNvPr>
          <p:cNvSpPr/>
          <p:nvPr/>
        </p:nvSpPr>
        <p:spPr>
          <a:xfrm>
            <a:off x="1991525" y="2886889"/>
            <a:ext cx="616089" cy="689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127" name="Rectangle 126">
            <a:extLst>
              <a:ext uri="{FF2B5EF4-FFF2-40B4-BE49-F238E27FC236}">
                <a16:creationId xmlns:a16="http://schemas.microsoft.com/office/drawing/2014/main" id="{BD8E6278-0712-4247-A9B8-BB9A10380AF4}"/>
              </a:ext>
            </a:extLst>
          </p:cNvPr>
          <p:cNvSpPr/>
          <p:nvPr/>
        </p:nvSpPr>
        <p:spPr>
          <a:xfrm>
            <a:off x="9534400" y="2886889"/>
            <a:ext cx="616089" cy="6895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128" name="Freeform 127">
            <a:extLst>
              <a:ext uri="{FF2B5EF4-FFF2-40B4-BE49-F238E27FC236}">
                <a16:creationId xmlns:a16="http://schemas.microsoft.com/office/drawing/2014/main" id="{24A7039B-8327-1F46-A7F4-9B8ACD00E686}"/>
              </a:ext>
            </a:extLst>
          </p:cNvPr>
          <p:cNvSpPr/>
          <p:nvPr/>
        </p:nvSpPr>
        <p:spPr>
          <a:xfrm>
            <a:off x="2616426" y="3342039"/>
            <a:ext cx="6934947" cy="1194960"/>
          </a:xfrm>
          <a:custGeom>
            <a:avLst/>
            <a:gdLst>
              <a:gd name="connsiteX0" fmla="*/ 0 w 4898572"/>
              <a:gd name="connsiteY0" fmla="*/ 97971 h 1194960"/>
              <a:gd name="connsiteX1" fmla="*/ 1649186 w 4898572"/>
              <a:gd name="connsiteY1" fmla="*/ 1191986 h 1194960"/>
              <a:gd name="connsiteX2" fmla="*/ 3200400 w 4898572"/>
              <a:gd name="connsiteY2" fmla="*/ 408214 h 1194960"/>
              <a:gd name="connsiteX3" fmla="*/ 4898572 w 4898572"/>
              <a:gd name="connsiteY3" fmla="*/ 0 h 1194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8572" h="1194960">
                <a:moveTo>
                  <a:pt x="0" y="97971"/>
                </a:moveTo>
                <a:cubicBezTo>
                  <a:pt x="557893" y="619125"/>
                  <a:pt x="1115786" y="1140279"/>
                  <a:pt x="1649186" y="1191986"/>
                </a:cubicBezTo>
                <a:cubicBezTo>
                  <a:pt x="2182586" y="1243693"/>
                  <a:pt x="2658836" y="606878"/>
                  <a:pt x="3200400" y="408214"/>
                </a:cubicBezTo>
                <a:cubicBezTo>
                  <a:pt x="3741964" y="209550"/>
                  <a:pt x="4320268" y="104775"/>
                  <a:pt x="4898572" y="0"/>
                </a:cubicBezTo>
              </a:path>
            </a:pathLst>
          </a:custGeom>
          <a:noFill/>
          <a:ln w="101600"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Freeform 128">
            <a:extLst>
              <a:ext uri="{FF2B5EF4-FFF2-40B4-BE49-F238E27FC236}">
                <a16:creationId xmlns:a16="http://schemas.microsoft.com/office/drawing/2014/main" id="{FB82528E-C3F8-804B-BA7A-8366503D80C7}"/>
              </a:ext>
            </a:extLst>
          </p:cNvPr>
          <p:cNvSpPr/>
          <p:nvPr/>
        </p:nvSpPr>
        <p:spPr>
          <a:xfrm>
            <a:off x="2607614" y="2856522"/>
            <a:ext cx="6934947" cy="1194960"/>
          </a:xfrm>
          <a:custGeom>
            <a:avLst/>
            <a:gdLst>
              <a:gd name="connsiteX0" fmla="*/ 0 w 4898572"/>
              <a:gd name="connsiteY0" fmla="*/ 97971 h 1194960"/>
              <a:gd name="connsiteX1" fmla="*/ 1649186 w 4898572"/>
              <a:gd name="connsiteY1" fmla="*/ 1191986 h 1194960"/>
              <a:gd name="connsiteX2" fmla="*/ 3200400 w 4898572"/>
              <a:gd name="connsiteY2" fmla="*/ 408214 h 1194960"/>
              <a:gd name="connsiteX3" fmla="*/ 4898572 w 4898572"/>
              <a:gd name="connsiteY3" fmla="*/ 0 h 1194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98572" h="1194960">
                <a:moveTo>
                  <a:pt x="0" y="97971"/>
                </a:moveTo>
                <a:cubicBezTo>
                  <a:pt x="557893" y="619125"/>
                  <a:pt x="1115786" y="1140279"/>
                  <a:pt x="1649186" y="1191986"/>
                </a:cubicBezTo>
                <a:cubicBezTo>
                  <a:pt x="2182586" y="1243693"/>
                  <a:pt x="2658836" y="606878"/>
                  <a:pt x="3200400" y="408214"/>
                </a:cubicBezTo>
                <a:cubicBezTo>
                  <a:pt x="3741964" y="209550"/>
                  <a:pt x="4320268" y="104775"/>
                  <a:pt x="4898572" y="0"/>
                </a:cubicBezTo>
              </a:path>
            </a:pathLst>
          </a:custGeom>
          <a:noFill/>
          <a:ln w="101600">
            <a:headEnd type="none" w="med" len="med"/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>
            <a:extLst>
              <a:ext uri="{FF2B5EF4-FFF2-40B4-BE49-F238E27FC236}">
                <a16:creationId xmlns:a16="http://schemas.microsoft.com/office/drawing/2014/main" id="{A7B1E9C4-58F3-EB4B-99F3-AFF2B78165C0}"/>
              </a:ext>
            </a:extLst>
          </p:cNvPr>
          <p:cNvSpPr/>
          <p:nvPr/>
        </p:nvSpPr>
        <p:spPr>
          <a:xfrm>
            <a:off x="1989470" y="5654048"/>
            <a:ext cx="616089" cy="68952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131" name="Rectangle 130">
            <a:extLst>
              <a:ext uri="{FF2B5EF4-FFF2-40B4-BE49-F238E27FC236}">
                <a16:creationId xmlns:a16="http://schemas.microsoft.com/office/drawing/2014/main" id="{D45BC112-F1A8-1D41-8493-671BFE198118}"/>
              </a:ext>
            </a:extLst>
          </p:cNvPr>
          <p:cNvSpPr/>
          <p:nvPr/>
        </p:nvSpPr>
        <p:spPr>
          <a:xfrm>
            <a:off x="9532345" y="5654048"/>
            <a:ext cx="616089" cy="689523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132" name="Freeform 131">
            <a:extLst>
              <a:ext uri="{FF2B5EF4-FFF2-40B4-BE49-F238E27FC236}">
                <a16:creationId xmlns:a16="http://schemas.microsoft.com/office/drawing/2014/main" id="{A372A6AB-A933-1846-B1F4-44C6D6EC0FF1}"/>
              </a:ext>
            </a:extLst>
          </p:cNvPr>
          <p:cNvSpPr/>
          <p:nvPr/>
        </p:nvSpPr>
        <p:spPr>
          <a:xfrm>
            <a:off x="2597396" y="4809400"/>
            <a:ext cx="6943759" cy="1045071"/>
          </a:xfrm>
          <a:custGeom>
            <a:avLst/>
            <a:gdLst>
              <a:gd name="connsiteX0" fmla="*/ 0 w 4898571"/>
              <a:gd name="connsiteY0" fmla="*/ 1045071 h 1045071"/>
              <a:gd name="connsiteX1" fmla="*/ 3249386 w 4898571"/>
              <a:gd name="connsiteY1" fmla="*/ 43 h 1045071"/>
              <a:gd name="connsiteX2" fmla="*/ 4898571 w 4898571"/>
              <a:gd name="connsiteY2" fmla="*/ 1012414 h 1045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98571" h="1045071">
                <a:moveTo>
                  <a:pt x="0" y="1045071"/>
                </a:moveTo>
                <a:cubicBezTo>
                  <a:pt x="1216479" y="525278"/>
                  <a:pt x="2432958" y="5486"/>
                  <a:pt x="3249386" y="43"/>
                </a:cubicBezTo>
                <a:cubicBezTo>
                  <a:pt x="4065815" y="-5400"/>
                  <a:pt x="4482193" y="503507"/>
                  <a:pt x="4898571" y="1012414"/>
                </a:cubicBezTo>
              </a:path>
            </a:pathLst>
          </a:custGeom>
          <a:noFill/>
          <a:ln w="101600">
            <a:solidFill>
              <a:schemeClr val="accent6"/>
            </a:solidFill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Freeform 132">
            <a:extLst>
              <a:ext uri="{FF2B5EF4-FFF2-40B4-BE49-F238E27FC236}">
                <a16:creationId xmlns:a16="http://schemas.microsoft.com/office/drawing/2014/main" id="{627A864A-8808-E547-A46B-A33CCA721091}"/>
              </a:ext>
            </a:extLst>
          </p:cNvPr>
          <p:cNvSpPr/>
          <p:nvPr/>
        </p:nvSpPr>
        <p:spPr>
          <a:xfrm>
            <a:off x="2605559" y="5160096"/>
            <a:ext cx="6943759" cy="1045071"/>
          </a:xfrm>
          <a:custGeom>
            <a:avLst/>
            <a:gdLst>
              <a:gd name="connsiteX0" fmla="*/ 0 w 4898571"/>
              <a:gd name="connsiteY0" fmla="*/ 1045071 h 1045071"/>
              <a:gd name="connsiteX1" fmla="*/ 3249386 w 4898571"/>
              <a:gd name="connsiteY1" fmla="*/ 43 h 1045071"/>
              <a:gd name="connsiteX2" fmla="*/ 4898571 w 4898571"/>
              <a:gd name="connsiteY2" fmla="*/ 1012414 h 1045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898571" h="1045071">
                <a:moveTo>
                  <a:pt x="0" y="1045071"/>
                </a:moveTo>
                <a:cubicBezTo>
                  <a:pt x="1216479" y="525278"/>
                  <a:pt x="2432958" y="5486"/>
                  <a:pt x="3249386" y="43"/>
                </a:cubicBezTo>
                <a:cubicBezTo>
                  <a:pt x="4065815" y="-5400"/>
                  <a:pt x="4482193" y="503507"/>
                  <a:pt x="4898571" y="1012414"/>
                </a:cubicBezTo>
              </a:path>
            </a:pathLst>
          </a:custGeom>
          <a:noFill/>
          <a:ln w="101600">
            <a:solidFill>
              <a:schemeClr val="accent6"/>
            </a:solidFill>
            <a:head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063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0" animBg="1"/>
      <p:bldP spid="123" grpId="0" animBg="1"/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0" grpId="0" animBg="1"/>
      <p:bldP spid="131" grpId="0" animBg="1"/>
      <p:bldP spid="132" grpId="0" animBg="1"/>
      <p:bldP spid="13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04223-B54A-1A4A-8469-599167292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1: butterfly effect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D5C51-E0E7-0643-9292-2A474FBA7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17</a:t>
            </a:fld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70442E-FBD9-B842-BA4B-50C35A680C25}"/>
              </a:ext>
            </a:extLst>
          </p:cNvPr>
          <p:cNvSpPr/>
          <p:nvPr/>
        </p:nvSpPr>
        <p:spPr>
          <a:xfrm>
            <a:off x="3155628" y="4368334"/>
            <a:ext cx="123753" cy="1650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F00DCA-24A3-F744-89DD-49C5632F4B43}"/>
              </a:ext>
            </a:extLst>
          </p:cNvPr>
          <p:cNvSpPr/>
          <p:nvPr/>
        </p:nvSpPr>
        <p:spPr>
          <a:xfrm>
            <a:off x="3225773" y="4636909"/>
            <a:ext cx="123753" cy="16506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0D235C3-7BED-1446-99B3-6756289D7E14}"/>
              </a:ext>
            </a:extLst>
          </p:cNvPr>
          <p:cNvGrpSpPr/>
          <p:nvPr/>
        </p:nvGrpSpPr>
        <p:grpSpPr>
          <a:xfrm>
            <a:off x="3447117" y="4243306"/>
            <a:ext cx="1653903" cy="787920"/>
            <a:chOff x="3447117" y="4243306"/>
            <a:chExt cx="1653903" cy="78792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432B3C66-3D78-0346-8794-3F6F78151C5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43701" y="4243306"/>
              <a:ext cx="1257319" cy="7879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8167A11-B19E-7A4D-869B-457EB65EEE22}"/>
                </a:ext>
              </a:extLst>
            </p:cNvPr>
            <p:cNvSpPr/>
            <p:nvPr/>
          </p:nvSpPr>
          <p:spPr>
            <a:xfrm>
              <a:off x="3447117" y="4450869"/>
              <a:ext cx="1127531" cy="2181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10A72B0-4D6A-044B-AF5A-FD48688FCF99}"/>
                </a:ext>
              </a:extLst>
            </p:cNvPr>
            <p:cNvSpPr/>
            <p:nvPr/>
          </p:nvSpPr>
          <p:spPr>
            <a:xfrm>
              <a:off x="4428054" y="4474081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381D55AB-C6F9-E747-82E4-E5A8F3D57EA2}"/>
                </a:ext>
              </a:extLst>
            </p:cNvPr>
            <p:cNvSpPr/>
            <p:nvPr/>
          </p:nvSpPr>
          <p:spPr>
            <a:xfrm>
              <a:off x="3627164" y="4471840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A8D6D71-60C1-3548-A19E-F236FE30C39D}"/>
                </a:ext>
              </a:extLst>
            </p:cNvPr>
            <p:cNvSpPr/>
            <p:nvPr/>
          </p:nvSpPr>
          <p:spPr>
            <a:xfrm>
              <a:off x="3781825" y="4471840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10EE345B-C485-0E45-A483-FC5CAA25053E}"/>
                </a:ext>
              </a:extLst>
            </p:cNvPr>
            <p:cNvSpPr/>
            <p:nvPr/>
          </p:nvSpPr>
          <p:spPr>
            <a:xfrm>
              <a:off x="3948451" y="4471840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BD8DDCB-86AA-BE4E-BEAB-C62965ED9AC8}"/>
                </a:ext>
              </a:extLst>
            </p:cNvPr>
            <p:cNvSpPr/>
            <p:nvPr/>
          </p:nvSpPr>
          <p:spPr>
            <a:xfrm>
              <a:off x="4115077" y="4474081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56E06D9-1648-6E42-AE80-E1E779E2CCA3}"/>
                </a:ext>
              </a:extLst>
            </p:cNvPr>
            <p:cNvSpPr/>
            <p:nvPr/>
          </p:nvSpPr>
          <p:spPr>
            <a:xfrm>
              <a:off x="4269738" y="4473176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E5DC4831-37D0-C64F-A988-FA5E469FF17D}"/>
              </a:ext>
            </a:extLst>
          </p:cNvPr>
          <p:cNvSpPr txBox="1"/>
          <p:nvPr/>
        </p:nvSpPr>
        <p:spPr>
          <a:xfrm>
            <a:off x="3134083" y="4831989"/>
            <a:ext cx="129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enqueue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31A4D2D-72F7-A04A-89AD-7C57CB55B2E4}"/>
              </a:ext>
            </a:extLst>
          </p:cNvPr>
          <p:cNvSpPr txBox="1"/>
          <p:nvPr/>
        </p:nvSpPr>
        <p:spPr>
          <a:xfrm>
            <a:off x="3017372" y="3983997"/>
            <a:ext cx="772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drop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56EA39C-9EC7-6C40-A493-7BA5F29F7046}"/>
              </a:ext>
            </a:extLst>
          </p:cNvPr>
          <p:cNvCxnSpPr>
            <a:stCxn id="11" idx="3"/>
          </p:cNvCxnSpPr>
          <p:nvPr/>
        </p:nvCxnSpPr>
        <p:spPr>
          <a:xfrm flipV="1">
            <a:off x="3349526" y="4533403"/>
            <a:ext cx="217856" cy="18604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6" name="Rectangle 25">
            <a:extLst>
              <a:ext uri="{FF2B5EF4-FFF2-40B4-BE49-F238E27FC236}">
                <a16:creationId xmlns:a16="http://schemas.microsoft.com/office/drawing/2014/main" id="{5EFE9A3B-BA1C-9746-BDAB-16CDDF217BE2}"/>
              </a:ext>
            </a:extLst>
          </p:cNvPr>
          <p:cNvSpPr/>
          <p:nvPr/>
        </p:nvSpPr>
        <p:spPr>
          <a:xfrm>
            <a:off x="8748622" y="4261207"/>
            <a:ext cx="123753" cy="1650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4846997-A30C-C74D-BEF1-D8FC9846DC52}"/>
              </a:ext>
            </a:extLst>
          </p:cNvPr>
          <p:cNvSpPr/>
          <p:nvPr/>
        </p:nvSpPr>
        <p:spPr>
          <a:xfrm>
            <a:off x="8684330" y="4529782"/>
            <a:ext cx="123753" cy="16506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860D677-6763-7849-9793-B7418FB33B7C}"/>
              </a:ext>
            </a:extLst>
          </p:cNvPr>
          <p:cNvGrpSpPr/>
          <p:nvPr/>
        </p:nvGrpSpPr>
        <p:grpSpPr>
          <a:xfrm>
            <a:off x="9025405" y="4136179"/>
            <a:ext cx="1653903" cy="787920"/>
            <a:chOff x="9025405" y="4136179"/>
            <a:chExt cx="1653903" cy="787920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0F1E3724-D4DF-EE43-A62F-36F187B34DF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1989" y="4136179"/>
              <a:ext cx="1257319" cy="787920"/>
            </a:xfrm>
            <a:prstGeom prst="rect">
              <a:avLst/>
            </a:prstGeom>
          </p:spPr>
        </p:pic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DF8906B-83B8-0A4C-AA86-4BE2DF0D62C0}"/>
                </a:ext>
              </a:extLst>
            </p:cNvPr>
            <p:cNvSpPr/>
            <p:nvPr/>
          </p:nvSpPr>
          <p:spPr>
            <a:xfrm>
              <a:off x="9025405" y="4343742"/>
              <a:ext cx="1127531" cy="21816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206BA6F0-ED21-FC41-ACF0-7A16D43C1DE2}"/>
                </a:ext>
              </a:extLst>
            </p:cNvPr>
            <p:cNvSpPr/>
            <p:nvPr/>
          </p:nvSpPr>
          <p:spPr>
            <a:xfrm>
              <a:off x="10006342" y="4366954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4A5391C-A18B-4E47-978F-E3C0C3470FCC}"/>
                </a:ext>
              </a:extLst>
            </p:cNvPr>
            <p:cNvSpPr/>
            <p:nvPr/>
          </p:nvSpPr>
          <p:spPr>
            <a:xfrm>
              <a:off x="9205452" y="4364713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70997872-B63D-CA4D-AA7E-2D654621C72B}"/>
                </a:ext>
              </a:extLst>
            </p:cNvPr>
            <p:cNvSpPr/>
            <p:nvPr/>
          </p:nvSpPr>
          <p:spPr>
            <a:xfrm>
              <a:off x="9360113" y="4364713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0F12010-37BD-E14E-9F6C-446C0A1619DA}"/>
                </a:ext>
              </a:extLst>
            </p:cNvPr>
            <p:cNvSpPr/>
            <p:nvPr/>
          </p:nvSpPr>
          <p:spPr>
            <a:xfrm>
              <a:off x="9526739" y="4364713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5DC31DB-434D-9444-830F-F96659FE93E3}"/>
                </a:ext>
              </a:extLst>
            </p:cNvPr>
            <p:cNvSpPr/>
            <p:nvPr/>
          </p:nvSpPr>
          <p:spPr>
            <a:xfrm>
              <a:off x="9693365" y="4366954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3D5BCE7B-0C45-574A-A53A-BA8A46379D6C}"/>
                </a:ext>
              </a:extLst>
            </p:cNvPr>
            <p:cNvSpPr/>
            <p:nvPr/>
          </p:nvSpPr>
          <p:spPr>
            <a:xfrm>
              <a:off x="9848026" y="4366049"/>
              <a:ext cx="123753" cy="165069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1EA32EE3-F2CB-B342-B716-201D6C7C3EB3}"/>
              </a:ext>
            </a:extLst>
          </p:cNvPr>
          <p:cNvSpPr txBox="1"/>
          <p:nvPr/>
        </p:nvSpPr>
        <p:spPr>
          <a:xfrm>
            <a:off x="8887230" y="4724862"/>
            <a:ext cx="772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drop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2964BCD-0F46-4E44-9667-670F9FBA4D8D}"/>
              </a:ext>
            </a:extLst>
          </p:cNvPr>
          <p:cNvSpPr txBox="1"/>
          <p:nvPr/>
        </p:nvSpPr>
        <p:spPr>
          <a:xfrm>
            <a:off x="8595660" y="3876870"/>
            <a:ext cx="129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enqueue</a:t>
            </a: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001645D-4241-5346-A2FE-ABC01BAE0FB9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8872375" y="4343742"/>
            <a:ext cx="192474" cy="825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7AC9B08-A70A-2049-9C6E-91EAF3CA74E1}"/>
              </a:ext>
            </a:extLst>
          </p:cNvPr>
          <p:cNvSpPr txBox="1"/>
          <p:nvPr/>
        </p:nvSpPr>
        <p:spPr>
          <a:xfrm>
            <a:off x="1274204" y="3472022"/>
            <a:ext cx="1919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accent1"/>
                </a:solidFill>
              </a:rPr>
              <a:t>Cong_win</a:t>
            </a:r>
            <a:r>
              <a:rPr lang="en-US" sz="2400" dirty="0">
                <a:solidFill>
                  <a:schemeClr val="accent1"/>
                </a:solidFill>
              </a:rPr>
              <a:t>/=2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78D29AE-9FAC-A147-9E69-B594C9403EE1}"/>
              </a:ext>
            </a:extLst>
          </p:cNvPr>
          <p:cNvSpPr txBox="1"/>
          <p:nvPr/>
        </p:nvSpPr>
        <p:spPr>
          <a:xfrm>
            <a:off x="1306291" y="5350687"/>
            <a:ext cx="1732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accent2"/>
                </a:solidFill>
              </a:rPr>
              <a:t>Cong_win</a:t>
            </a:r>
            <a:r>
              <a:rPr lang="en-US" sz="2400" dirty="0">
                <a:solidFill>
                  <a:schemeClr val="accent2"/>
                </a:solidFill>
              </a:rPr>
              <a:t>++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321FFE9-E59E-AD4A-B25D-FA0DC180B2CE}"/>
              </a:ext>
            </a:extLst>
          </p:cNvPr>
          <p:cNvSpPr txBox="1"/>
          <p:nvPr/>
        </p:nvSpPr>
        <p:spPr>
          <a:xfrm>
            <a:off x="6768784" y="5343672"/>
            <a:ext cx="1850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accent2"/>
                </a:solidFill>
              </a:rPr>
              <a:t>Cong_win</a:t>
            </a:r>
            <a:r>
              <a:rPr lang="en-US" sz="2400" dirty="0">
                <a:solidFill>
                  <a:schemeClr val="accent2"/>
                </a:solidFill>
              </a:rPr>
              <a:t>/=2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A957FEB1-22B6-5543-8894-E1C3E77E40F9}"/>
              </a:ext>
            </a:extLst>
          </p:cNvPr>
          <p:cNvSpPr txBox="1"/>
          <p:nvPr/>
        </p:nvSpPr>
        <p:spPr>
          <a:xfrm>
            <a:off x="6818812" y="3460377"/>
            <a:ext cx="1732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accent1"/>
                </a:solidFill>
              </a:rPr>
              <a:t>Cong_win</a:t>
            </a:r>
            <a:r>
              <a:rPr lang="en-US" sz="2400" dirty="0">
                <a:solidFill>
                  <a:schemeClr val="accent1"/>
                </a:solidFill>
              </a:rPr>
              <a:t>++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32E87D9-5E21-C54A-8AE6-03FA535ADA15}"/>
              </a:ext>
            </a:extLst>
          </p:cNvPr>
          <p:cNvSpPr txBox="1"/>
          <p:nvPr/>
        </p:nvSpPr>
        <p:spPr>
          <a:xfrm>
            <a:off x="1070537" y="1879811"/>
            <a:ext cx="29924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Sending time variation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9683DCF-48A7-864F-A10E-C89F811C39E1}"/>
              </a:ext>
            </a:extLst>
          </p:cNvPr>
          <p:cNvSpPr txBox="1"/>
          <p:nvPr/>
        </p:nvSpPr>
        <p:spPr>
          <a:xfrm>
            <a:off x="5228200" y="1853321"/>
            <a:ext cx="3018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Switch action variation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E038ECD5-4D2C-BA45-A30A-F216A1ECAA89}"/>
              </a:ext>
            </a:extLst>
          </p:cNvPr>
          <p:cNvSpPr txBox="1"/>
          <p:nvPr/>
        </p:nvSpPr>
        <p:spPr>
          <a:xfrm>
            <a:off x="5228200" y="2707250"/>
            <a:ext cx="2991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TCP behavior variation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454A2235-A34B-584F-83A0-6C2ACDC1F4B8}"/>
              </a:ext>
            </a:extLst>
          </p:cNvPr>
          <p:cNvCxnSpPr>
            <a:cxnSpLocks/>
            <a:stCxn id="45" idx="3"/>
          </p:cNvCxnSpPr>
          <p:nvPr/>
        </p:nvCxnSpPr>
        <p:spPr>
          <a:xfrm>
            <a:off x="4063023" y="2110644"/>
            <a:ext cx="109392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Arc 48">
            <a:extLst>
              <a:ext uri="{FF2B5EF4-FFF2-40B4-BE49-F238E27FC236}">
                <a16:creationId xmlns:a16="http://schemas.microsoft.com/office/drawing/2014/main" id="{5BB56725-D3CA-D94B-9941-64A16527F1C6}"/>
              </a:ext>
            </a:extLst>
          </p:cNvPr>
          <p:cNvSpPr/>
          <p:nvPr/>
        </p:nvSpPr>
        <p:spPr>
          <a:xfrm rot="2593047">
            <a:off x="7155890" y="1896647"/>
            <a:ext cx="1254144" cy="1196444"/>
          </a:xfrm>
          <a:prstGeom prst="arc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45709C6-338E-3F40-A5C7-15303B4A20B5}"/>
              </a:ext>
            </a:extLst>
          </p:cNvPr>
          <p:cNvSpPr txBox="1"/>
          <p:nvPr/>
        </p:nvSpPr>
        <p:spPr>
          <a:xfrm>
            <a:off x="207751" y="3094451"/>
            <a:ext cx="124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Runtime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D5BEA31-D794-8D46-B31D-FE3780E7D598}"/>
              </a:ext>
            </a:extLst>
          </p:cNvPr>
          <p:cNvSpPr txBox="1"/>
          <p:nvPr/>
        </p:nvSpPr>
        <p:spPr>
          <a:xfrm>
            <a:off x="6189495" y="3089191"/>
            <a:ext cx="1013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Replay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9495BDA-9DA2-AF47-BE97-F84B44E228E6}"/>
              </a:ext>
            </a:extLst>
          </p:cNvPr>
          <p:cNvSpPr txBox="1"/>
          <p:nvPr/>
        </p:nvSpPr>
        <p:spPr>
          <a:xfrm>
            <a:off x="8756314" y="5408559"/>
            <a:ext cx="12284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 us late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90F0ADF-4025-9D4A-B260-CD791DD310E5}"/>
              </a:ext>
            </a:extLst>
          </p:cNvPr>
          <p:cNvCxnSpPr>
            <a:cxnSpLocks/>
          </p:cNvCxnSpPr>
          <p:nvPr/>
        </p:nvCxnSpPr>
        <p:spPr>
          <a:xfrm flipH="1" flipV="1">
            <a:off x="8785116" y="4709856"/>
            <a:ext cx="286188" cy="698703"/>
          </a:xfrm>
          <a:prstGeom prst="straightConnector1">
            <a:avLst/>
          </a:prstGeom>
          <a:ln>
            <a:solidFill>
              <a:schemeClr val="accent2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ular Callout 18">
            <a:extLst>
              <a:ext uri="{FF2B5EF4-FFF2-40B4-BE49-F238E27FC236}">
                <a16:creationId xmlns:a16="http://schemas.microsoft.com/office/drawing/2014/main" id="{6A94155F-971F-1442-A156-D0018F0EC811}"/>
              </a:ext>
            </a:extLst>
          </p:cNvPr>
          <p:cNvSpPr/>
          <p:nvPr/>
        </p:nvSpPr>
        <p:spPr>
          <a:xfrm>
            <a:off x="1395577" y="2488182"/>
            <a:ext cx="3080241" cy="806824"/>
          </a:xfrm>
          <a:prstGeom prst="wedgeRoundRectCallout">
            <a:avLst>
              <a:gd name="adj1" fmla="val -40863"/>
              <a:gd name="adj2" fmla="val -76547"/>
              <a:gd name="adj3" fmla="val 16667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>
                <a:sym typeface="Symbol" pitchFamily="2" charset="2"/>
              </a:rPr>
              <a:t>s-level:</a:t>
            </a:r>
          </a:p>
          <a:p>
            <a:r>
              <a:rPr lang="en-US" dirty="0"/>
              <a:t>Clock drift, context switching, kernel scheduling, cache state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82284CF-2CA4-7E47-A801-3786BAD27CA6}"/>
              </a:ext>
            </a:extLst>
          </p:cNvPr>
          <p:cNvSpPr/>
          <p:nvPr/>
        </p:nvSpPr>
        <p:spPr>
          <a:xfrm>
            <a:off x="1075253" y="3885239"/>
            <a:ext cx="1888067" cy="7219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1DF5D8C-F52F-CD4C-927E-68B4CED39A20}"/>
              </a:ext>
            </a:extLst>
          </p:cNvPr>
          <p:cNvSpPr/>
          <p:nvPr/>
        </p:nvSpPr>
        <p:spPr>
          <a:xfrm>
            <a:off x="2215548" y="3970985"/>
            <a:ext cx="616089" cy="58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45553FE9-F168-EE44-BE01-8ADFDA591A6C}"/>
              </a:ext>
            </a:extLst>
          </p:cNvPr>
          <p:cNvSpPr/>
          <p:nvPr/>
        </p:nvSpPr>
        <p:spPr>
          <a:xfrm>
            <a:off x="1209815" y="3959834"/>
            <a:ext cx="673946" cy="5926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7C057447-E978-8942-8D94-8CD128B16C59}"/>
              </a:ext>
            </a:extLst>
          </p:cNvPr>
          <p:cNvCxnSpPr/>
          <p:nvPr/>
        </p:nvCxnSpPr>
        <p:spPr>
          <a:xfrm>
            <a:off x="1883761" y="4165832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C7B749F3-B064-C244-8386-6FD91D9A1F52}"/>
              </a:ext>
            </a:extLst>
          </p:cNvPr>
          <p:cNvSpPr/>
          <p:nvPr/>
        </p:nvSpPr>
        <p:spPr>
          <a:xfrm>
            <a:off x="1063284" y="4719443"/>
            <a:ext cx="1888067" cy="7219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885A2D7-47F7-7646-8EAB-1684989D3B09}"/>
              </a:ext>
            </a:extLst>
          </p:cNvPr>
          <p:cNvSpPr/>
          <p:nvPr/>
        </p:nvSpPr>
        <p:spPr>
          <a:xfrm>
            <a:off x="2203579" y="4805189"/>
            <a:ext cx="616089" cy="58320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9428BC6E-7658-7944-B13E-FDABB3A8B652}"/>
              </a:ext>
            </a:extLst>
          </p:cNvPr>
          <p:cNvSpPr/>
          <p:nvPr/>
        </p:nvSpPr>
        <p:spPr>
          <a:xfrm>
            <a:off x="1197846" y="4794038"/>
            <a:ext cx="673946" cy="5926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524EDD47-C357-3D46-A95A-19C599260F34}"/>
              </a:ext>
            </a:extLst>
          </p:cNvPr>
          <p:cNvCxnSpPr/>
          <p:nvPr/>
        </p:nvCxnSpPr>
        <p:spPr>
          <a:xfrm>
            <a:off x="1871792" y="5000036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Rectangle 64">
            <a:extLst>
              <a:ext uri="{FF2B5EF4-FFF2-40B4-BE49-F238E27FC236}">
                <a16:creationId xmlns:a16="http://schemas.microsoft.com/office/drawing/2014/main" id="{14CCC5E1-EBE4-3E4C-A713-E26B1BF7BC27}"/>
              </a:ext>
            </a:extLst>
          </p:cNvPr>
          <p:cNvSpPr/>
          <p:nvPr/>
        </p:nvSpPr>
        <p:spPr>
          <a:xfrm>
            <a:off x="6627365" y="3889865"/>
            <a:ext cx="1888067" cy="7219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EA7F0351-2849-BC4C-A64B-A4C4F5ECB674}"/>
              </a:ext>
            </a:extLst>
          </p:cNvPr>
          <p:cNvSpPr/>
          <p:nvPr/>
        </p:nvSpPr>
        <p:spPr>
          <a:xfrm>
            <a:off x="7767660" y="3975611"/>
            <a:ext cx="616089" cy="5832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701B181-8FF4-8346-8772-D5ED142AD19B}"/>
              </a:ext>
            </a:extLst>
          </p:cNvPr>
          <p:cNvSpPr/>
          <p:nvPr/>
        </p:nvSpPr>
        <p:spPr>
          <a:xfrm>
            <a:off x="6761927" y="3964460"/>
            <a:ext cx="673946" cy="5926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57E798EB-6399-3442-A635-D3B198FA618D}"/>
              </a:ext>
            </a:extLst>
          </p:cNvPr>
          <p:cNvCxnSpPr/>
          <p:nvPr/>
        </p:nvCxnSpPr>
        <p:spPr>
          <a:xfrm>
            <a:off x="7435873" y="4170458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3DE6BC68-1D2F-BB45-8800-F243FD728514}"/>
              </a:ext>
            </a:extLst>
          </p:cNvPr>
          <p:cNvSpPr/>
          <p:nvPr/>
        </p:nvSpPr>
        <p:spPr>
          <a:xfrm>
            <a:off x="6615396" y="4724069"/>
            <a:ext cx="1888067" cy="72192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131A9FD6-735B-1D41-A610-DB30BDB58F98}"/>
              </a:ext>
            </a:extLst>
          </p:cNvPr>
          <p:cNvSpPr/>
          <p:nvPr/>
        </p:nvSpPr>
        <p:spPr>
          <a:xfrm>
            <a:off x="7755691" y="4809815"/>
            <a:ext cx="616089" cy="58320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D32476BE-C642-DE45-8B69-0E3AF02B3589}"/>
              </a:ext>
            </a:extLst>
          </p:cNvPr>
          <p:cNvSpPr/>
          <p:nvPr/>
        </p:nvSpPr>
        <p:spPr>
          <a:xfrm>
            <a:off x="6749958" y="4798664"/>
            <a:ext cx="673946" cy="592635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F964B747-FEF9-5B49-A4FB-8389C585D6AB}"/>
              </a:ext>
            </a:extLst>
          </p:cNvPr>
          <p:cNvCxnSpPr/>
          <p:nvPr/>
        </p:nvCxnSpPr>
        <p:spPr>
          <a:xfrm>
            <a:off x="7423904" y="5004662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73878FC3-5266-6948-B668-A068BA5FACEE}"/>
              </a:ext>
            </a:extLst>
          </p:cNvPr>
          <p:cNvSpPr/>
          <p:nvPr/>
        </p:nvSpPr>
        <p:spPr>
          <a:xfrm>
            <a:off x="1110049" y="3767650"/>
            <a:ext cx="875489" cy="17874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30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0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7" grpId="0"/>
      <p:bldP spid="18" grpId="0"/>
      <p:bldP spid="26" grpId="0" animBg="1"/>
      <p:bldP spid="27" grpId="0" animBg="1"/>
      <p:bldP spid="33" grpId="0"/>
      <p:bldP spid="34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9" grpId="0" animBg="1"/>
      <p:bldP spid="53" grpId="0"/>
      <p:bldP spid="57" grpId="0"/>
      <p:bldP spid="19" grpId="0" animBg="1"/>
      <p:bldP spid="65" grpId="0" animBg="1"/>
      <p:bldP spid="66" grpId="0" animBg="1"/>
      <p:bldP spid="67" grpId="0" animBg="1"/>
      <p:bldP spid="70" grpId="0" animBg="1"/>
      <p:bldP spid="71" grpId="0" animBg="1"/>
      <p:bldP spid="72" grpId="0" animBg="1"/>
      <p:bldP spid="5" grpId="0" animBg="1"/>
      <p:bldP spid="5" grpId="1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04223-B54A-1A4A-8469-599167292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1: butterfly effect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6D5C51-E0E7-0643-9292-2A474FBA7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18</a:t>
            </a:fld>
            <a:endParaRPr lang="en-US"/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5B50E13B-8086-1748-8451-00FAA6CEB0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2392" y="3555821"/>
            <a:ext cx="1257319" cy="78792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3525965C-6601-714C-BF68-D7C4E6BD1571}"/>
              </a:ext>
            </a:extLst>
          </p:cNvPr>
          <p:cNvSpPr/>
          <p:nvPr/>
        </p:nvSpPr>
        <p:spPr>
          <a:xfrm>
            <a:off x="4422290" y="3798319"/>
            <a:ext cx="1127531" cy="2181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B42FE919-A924-3F43-83A8-C46F3CB5F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1161" y="4924099"/>
            <a:ext cx="1257319" cy="787920"/>
          </a:xfrm>
          <a:prstGeom prst="rect">
            <a:avLst/>
          </a:prstGeom>
        </p:spPr>
      </p:pic>
      <p:sp>
        <p:nvSpPr>
          <p:cNvPr id="49" name="Rectangle 48">
            <a:extLst>
              <a:ext uri="{FF2B5EF4-FFF2-40B4-BE49-F238E27FC236}">
                <a16:creationId xmlns:a16="http://schemas.microsoft.com/office/drawing/2014/main" id="{2700F378-BCBD-5343-A63C-4579BE977571}"/>
              </a:ext>
            </a:extLst>
          </p:cNvPr>
          <p:cNvSpPr/>
          <p:nvPr/>
        </p:nvSpPr>
        <p:spPr>
          <a:xfrm>
            <a:off x="4411059" y="5166597"/>
            <a:ext cx="1127531" cy="2181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DF00DCA-24A3-F744-89DD-49C5632F4B43}"/>
              </a:ext>
            </a:extLst>
          </p:cNvPr>
          <p:cNvSpPr/>
          <p:nvPr/>
        </p:nvSpPr>
        <p:spPr>
          <a:xfrm>
            <a:off x="4879647" y="5195315"/>
            <a:ext cx="123753" cy="16506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81D55AB-C6F9-E747-82E4-E5A8F3D57EA2}"/>
              </a:ext>
            </a:extLst>
          </p:cNvPr>
          <p:cNvSpPr/>
          <p:nvPr/>
        </p:nvSpPr>
        <p:spPr>
          <a:xfrm>
            <a:off x="5196952" y="5191141"/>
            <a:ext cx="123753" cy="16506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A8D6D71-60C1-3548-A19E-F236FE30C39D}"/>
              </a:ext>
            </a:extLst>
          </p:cNvPr>
          <p:cNvSpPr/>
          <p:nvPr/>
        </p:nvSpPr>
        <p:spPr>
          <a:xfrm>
            <a:off x="4715271" y="5191141"/>
            <a:ext cx="123753" cy="16506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0EE345B-C485-0E45-A483-FC5CAA25053E}"/>
              </a:ext>
            </a:extLst>
          </p:cNvPr>
          <p:cNvSpPr/>
          <p:nvPr/>
        </p:nvSpPr>
        <p:spPr>
          <a:xfrm>
            <a:off x="5359597" y="5191141"/>
            <a:ext cx="123753" cy="16506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846D7F1-CCFF-FD47-AA68-1B4100186B2A}"/>
              </a:ext>
            </a:extLst>
          </p:cNvPr>
          <p:cNvSpPr/>
          <p:nvPr/>
        </p:nvSpPr>
        <p:spPr>
          <a:xfrm>
            <a:off x="5034307" y="5195315"/>
            <a:ext cx="123753" cy="16506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3E6F2A2-A717-3840-867A-BB6E03A33840}"/>
              </a:ext>
            </a:extLst>
          </p:cNvPr>
          <p:cNvSpPr/>
          <p:nvPr/>
        </p:nvSpPr>
        <p:spPr>
          <a:xfrm>
            <a:off x="3125056" y="6083030"/>
            <a:ext cx="123753" cy="1650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38876B24-DF33-8E43-BF01-17CE03677A53}"/>
              </a:ext>
            </a:extLst>
          </p:cNvPr>
          <p:cNvCxnSpPr>
            <a:cxnSpLocks/>
            <a:stCxn id="57" idx="3"/>
          </p:cNvCxnSpPr>
          <p:nvPr/>
        </p:nvCxnSpPr>
        <p:spPr>
          <a:xfrm flipV="1">
            <a:off x="3248809" y="5318059"/>
            <a:ext cx="1237013" cy="847506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Rectangle 59">
            <a:extLst>
              <a:ext uri="{FF2B5EF4-FFF2-40B4-BE49-F238E27FC236}">
                <a16:creationId xmlns:a16="http://schemas.microsoft.com/office/drawing/2014/main" id="{ABF7CB84-4B5C-F947-B612-F3D40C1DF141}"/>
              </a:ext>
            </a:extLst>
          </p:cNvPr>
          <p:cNvSpPr/>
          <p:nvPr/>
        </p:nvSpPr>
        <p:spPr>
          <a:xfrm>
            <a:off x="4556619" y="5188712"/>
            <a:ext cx="123753" cy="16506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5A90A97E-1FFB-BA45-A064-49055AE8B631}"/>
              </a:ext>
            </a:extLst>
          </p:cNvPr>
          <p:cNvSpPr txBox="1"/>
          <p:nvPr/>
        </p:nvSpPr>
        <p:spPr>
          <a:xfrm>
            <a:off x="3739312" y="5732658"/>
            <a:ext cx="7728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drop</a:t>
            </a:r>
          </a:p>
        </p:txBody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6DD9D656-AE64-DB44-B5BE-F70AAFB2DB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69726" y="3559083"/>
            <a:ext cx="1257319" cy="787920"/>
          </a:xfrm>
          <a:prstGeom prst="rect">
            <a:avLst/>
          </a:prstGeom>
        </p:spPr>
      </p:pic>
      <p:sp>
        <p:nvSpPr>
          <p:cNvPr id="78" name="Rectangle 77">
            <a:extLst>
              <a:ext uri="{FF2B5EF4-FFF2-40B4-BE49-F238E27FC236}">
                <a16:creationId xmlns:a16="http://schemas.microsoft.com/office/drawing/2014/main" id="{3E0A2BDD-F939-864B-AE1D-A4A64A8EC0DD}"/>
              </a:ext>
            </a:extLst>
          </p:cNvPr>
          <p:cNvSpPr/>
          <p:nvPr/>
        </p:nvSpPr>
        <p:spPr>
          <a:xfrm>
            <a:off x="9959624" y="3801581"/>
            <a:ext cx="1127531" cy="2181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9" name="Picture 78">
            <a:extLst>
              <a:ext uri="{FF2B5EF4-FFF2-40B4-BE49-F238E27FC236}">
                <a16:creationId xmlns:a16="http://schemas.microsoft.com/office/drawing/2014/main" id="{89FD3611-465C-5641-8F31-92A4CFAADE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8495" y="4927361"/>
            <a:ext cx="1257319" cy="787920"/>
          </a:xfrm>
          <a:prstGeom prst="rect">
            <a:avLst/>
          </a:prstGeom>
        </p:spPr>
      </p:pic>
      <p:sp>
        <p:nvSpPr>
          <p:cNvPr id="80" name="Rectangle 79">
            <a:extLst>
              <a:ext uri="{FF2B5EF4-FFF2-40B4-BE49-F238E27FC236}">
                <a16:creationId xmlns:a16="http://schemas.microsoft.com/office/drawing/2014/main" id="{C8A3080F-7B39-C848-BCE7-34852B44A97B}"/>
              </a:ext>
            </a:extLst>
          </p:cNvPr>
          <p:cNvSpPr/>
          <p:nvPr/>
        </p:nvSpPr>
        <p:spPr>
          <a:xfrm>
            <a:off x="9948393" y="5169859"/>
            <a:ext cx="1127531" cy="2181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A05C1214-610F-E349-AAA5-02B83097519A}"/>
              </a:ext>
            </a:extLst>
          </p:cNvPr>
          <p:cNvSpPr/>
          <p:nvPr/>
        </p:nvSpPr>
        <p:spPr>
          <a:xfrm>
            <a:off x="10734286" y="5194403"/>
            <a:ext cx="123753" cy="16506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8893A3B-E359-3242-9D3E-DBE34BE69457}"/>
              </a:ext>
            </a:extLst>
          </p:cNvPr>
          <p:cNvSpPr/>
          <p:nvPr/>
        </p:nvSpPr>
        <p:spPr>
          <a:xfrm>
            <a:off x="10896931" y="5194403"/>
            <a:ext cx="123753" cy="16506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4D668D65-00F0-394C-A8D5-0596A4408332}"/>
              </a:ext>
            </a:extLst>
          </p:cNvPr>
          <p:cNvSpPr/>
          <p:nvPr/>
        </p:nvSpPr>
        <p:spPr>
          <a:xfrm>
            <a:off x="8643476" y="6084970"/>
            <a:ext cx="123753" cy="165069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160C36F4-0CD2-F544-A111-44FF1DE4C4EA}"/>
              </a:ext>
            </a:extLst>
          </p:cNvPr>
          <p:cNvCxnSpPr>
            <a:cxnSpLocks/>
            <a:stCxn id="96" idx="3"/>
          </p:cNvCxnSpPr>
          <p:nvPr/>
        </p:nvCxnSpPr>
        <p:spPr>
          <a:xfrm flipV="1">
            <a:off x="8767229" y="5319999"/>
            <a:ext cx="1237013" cy="847506"/>
          </a:xfrm>
          <a:prstGeom prst="straightConnector1">
            <a:avLst/>
          </a:prstGeom>
          <a:ln w="25400">
            <a:solidFill>
              <a:schemeClr val="accent6"/>
            </a:solidFill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759BF47E-0DA4-7340-A7F0-49974B42C2A2}"/>
              </a:ext>
            </a:extLst>
          </p:cNvPr>
          <p:cNvSpPr txBox="1"/>
          <p:nvPr/>
        </p:nvSpPr>
        <p:spPr>
          <a:xfrm>
            <a:off x="9485544" y="5734598"/>
            <a:ext cx="12939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enqueue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B8AF68F3-38EB-3947-AF59-C967ACF2A0EB}"/>
              </a:ext>
            </a:extLst>
          </p:cNvPr>
          <p:cNvSpPr txBox="1"/>
          <p:nvPr/>
        </p:nvSpPr>
        <p:spPr>
          <a:xfrm>
            <a:off x="1070537" y="1879811"/>
            <a:ext cx="29924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Sending time variation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77BB7539-F3A0-F545-9B46-A06CF6616B27}"/>
              </a:ext>
            </a:extLst>
          </p:cNvPr>
          <p:cNvSpPr txBox="1"/>
          <p:nvPr/>
        </p:nvSpPr>
        <p:spPr>
          <a:xfrm>
            <a:off x="5228200" y="1853321"/>
            <a:ext cx="3018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Switch action variation</a:t>
            </a:r>
          </a:p>
        </p:txBody>
      </p: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F95A0AFD-A86F-7541-BF55-6978F6F8334E}"/>
              </a:ext>
            </a:extLst>
          </p:cNvPr>
          <p:cNvCxnSpPr>
            <a:cxnSpLocks/>
            <a:stCxn id="107" idx="3"/>
          </p:cNvCxnSpPr>
          <p:nvPr/>
        </p:nvCxnSpPr>
        <p:spPr>
          <a:xfrm>
            <a:off x="4063023" y="2110644"/>
            <a:ext cx="109392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Arc 111">
            <a:extLst>
              <a:ext uri="{FF2B5EF4-FFF2-40B4-BE49-F238E27FC236}">
                <a16:creationId xmlns:a16="http://schemas.microsoft.com/office/drawing/2014/main" id="{B9064DE1-4F0C-FE44-929F-7A399FA4473A}"/>
              </a:ext>
            </a:extLst>
          </p:cNvPr>
          <p:cNvSpPr/>
          <p:nvPr/>
        </p:nvSpPr>
        <p:spPr>
          <a:xfrm rot="13570264">
            <a:off x="5063265" y="1998338"/>
            <a:ext cx="1176113" cy="1124888"/>
          </a:xfrm>
          <a:prstGeom prst="arc">
            <a:avLst/>
          </a:prstGeom>
          <a:ln w="571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C4954192-44BE-9E44-9BFE-DECF0487BEF1}"/>
              </a:ext>
            </a:extLst>
          </p:cNvPr>
          <p:cNvSpPr txBox="1"/>
          <p:nvPr/>
        </p:nvSpPr>
        <p:spPr>
          <a:xfrm>
            <a:off x="5228200" y="2707250"/>
            <a:ext cx="2991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TCP behavior variation</a:t>
            </a:r>
          </a:p>
        </p:txBody>
      </p:sp>
      <p:sp>
        <p:nvSpPr>
          <p:cNvPr id="114" name="Arc 113">
            <a:extLst>
              <a:ext uri="{FF2B5EF4-FFF2-40B4-BE49-F238E27FC236}">
                <a16:creationId xmlns:a16="http://schemas.microsoft.com/office/drawing/2014/main" id="{B96DD4D2-68B7-A24D-A4FE-043D80452B1C}"/>
              </a:ext>
            </a:extLst>
          </p:cNvPr>
          <p:cNvSpPr/>
          <p:nvPr/>
        </p:nvSpPr>
        <p:spPr>
          <a:xfrm rot="2593047">
            <a:off x="7155890" y="1896647"/>
            <a:ext cx="1254144" cy="1196444"/>
          </a:xfrm>
          <a:prstGeom prst="arc">
            <a:avLst/>
          </a:prstGeom>
          <a:ln w="190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9" name="Picture 108">
            <a:extLst>
              <a:ext uri="{FF2B5EF4-FFF2-40B4-BE49-F238E27FC236}">
                <a16:creationId xmlns:a16="http://schemas.microsoft.com/office/drawing/2014/main" id="{98695CF3-EA42-234E-AAF0-B07FF69ED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701" y="4243306"/>
            <a:ext cx="1257319" cy="787920"/>
          </a:xfrm>
          <a:prstGeom prst="rect">
            <a:avLst/>
          </a:prstGeom>
        </p:spPr>
      </p:pic>
      <p:sp>
        <p:nvSpPr>
          <p:cNvPr id="111" name="Rectangle 110">
            <a:extLst>
              <a:ext uri="{FF2B5EF4-FFF2-40B4-BE49-F238E27FC236}">
                <a16:creationId xmlns:a16="http://schemas.microsoft.com/office/drawing/2014/main" id="{D276A0BE-F2DF-8540-B015-1DFB79D67BC0}"/>
              </a:ext>
            </a:extLst>
          </p:cNvPr>
          <p:cNvSpPr/>
          <p:nvPr/>
        </p:nvSpPr>
        <p:spPr>
          <a:xfrm>
            <a:off x="3447117" y="4450869"/>
            <a:ext cx="1127531" cy="2181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03036F55-0AFA-7A49-B9C7-4656B4D1E5F2}"/>
              </a:ext>
            </a:extLst>
          </p:cNvPr>
          <p:cNvSpPr txBox="1"/>
          <p:nvPr/>
        </p:nvSpPr>
        <p:spPr>
          <a:xfrm>
            <a:off x="207751" y="3094451"/>
            <a:ext cx="124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Runtime</a:t>
            </a:r>
          </a:p>
        </p:txBody>
      </p:sp>
      <p:grpSp>
        <p:nvGrpSpPr>
          <p:cNvPr id="121" name="Group 120">
            <a:extLst>
              <a:ext uri="{FF2B5EF4-FFF2-40B4-BE49-F238E27FC236}">
                <a16:creationId xmlns:a16="http://schemas.microsoft.com/office/drawing/2014/main" id="{96DE3B6A-AFF6-094B-B688-616DA9EF79A3}"/>
              </a:ext>
            </a:extLst>
          </p:cNvPr>
          <p:cNvGrpSpPr/>
          <p:nvPr/>
        </p:nvGrpSpPr>
        <p:grpSpPr>
          <a:xfrm>
            <a:off x="1075253" y="3885239"/>
            <a:ext cx="1888067" cy="721926"/>
            <a:chOff x="838200" y="2374249"/>
            <a:chExt cx="1888067" cy="721926"/>
          </a:xfrm>
        </p:grpSpPr>
        <p:sp>
          <p:nvSpPr>
            <p:cNvPr id="122" name="Rectangle 121">
              <a:extLst>
                <a:ext uri="{FF2B5EF4-FFF2-40B4-BE49-F238E27FC236}">
                  <a16:creationId xmlns:a16="http://schemas.microsoft.com/office/drawing/2014/main" id="{B24B3B05-67C2-4747-993E-B5AC0C841379}"/>
                </a:ext>
              </a:extLst>
            </p:cNvPr>
            <p:cNvSpPr/>
            <p:nvPr/>
          </p:nvSpPr>
          <p:spPr>
            <a:xfrm>
              <a:off x="838200" y="2374249"/>
              <a:ext cx="1888067" cy="7219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E82690F6-B52A-BB45-8AEF-9F44054DA417}"/>
                </a:ext>
              </a:extLst>
            </p:cNvPr>
            <p:cNvSpPr/>
            <p:nvPr/>
          </p:nvSpPr>
          <p:spPr>
            <a:xfrm>
              <a:off x="1978495" y="2459995"/>
              <a:ext cx="616089" cy="5832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925E347B-BB0A-FD4E-8A1D-F5A8A1151376}"/>
                </a:ext>
              </a:extLst>
            </p:cNvPr>
            <p:cNvSpPr/>
            <p:nvPr/>
          </p:nvSpPr>
          <p:spPr>
            <a:xfrm>
              <a:off x="972762" y="2448844"/>
              <a:ext cx="673946" cy="59263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2200"/>
                </a:lnSpc>
              </a:pPr>
              <a:r>
                <a:rPr lang="en-US" sz="28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25" name="Straight Arrow Connector 124">
              <a:extLst>
                <a:ext uri="{FF2B5EF4-FFF2-40B4-BE49-F238E27FC236}">
                  <a16:creationId xmlns:a16="http://schemas.microsoft.com/office/drawing/2014/main" id="{179BE4ED-0EA6-1241-A082-C002C3436C9E}"/>
                </a:ext>
              </a:extLst>
            </p:cNvPr>
            <p:cNvCxnSpPr/>
            <p:nvPr/>
          </p:nvCxnSpPr>
          <p:spPr>
            <a:xfrm>
              <a:off x="1646708" y="2654842"/>
              <a:ext cx="331787" cy="0"/>
            </a:xfrm>
            <a:prstGeom prst="straightConnector1">
              <a:avLst/>
            </a:prstGeom>
            <a:ln w="25400">
              <a:prstDash val="sysDash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B0AADDF3-DB69-4144-9ED7-B028D6A3A00D}"/>
              </a:ext>
            </a:extLst>
          </p:cNvPr>
          <p:cNvGrpSpPr/>
          <p:nvPr/>
        </p:nvGrpSpPr>
        <p:grpSpPr>
          <a:xfrm>
            <a:off x="1063284" y="4719443"/>
            <a:ext cx="1888067" cy="721926"/>
            <a:chOff x="838200" y="2374249"/>
            <a:chExt cx="1888067" cy="721926"/>
          </a:xfrm>
        </p:grpSpPr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AC2215EC-6A99-8B42-B832-BBB3DDD4BCCB}"/>
                </a:ext>
              </a:extLst>
            </p:cNvPr>
            <p:cNvSpPr/>
            <p:nvPr/>
          </p:nvSpPr>
          <p:spPr>
            <a:xfrm>
              <a:off x="838200" y="2374249"/>
              <a:ext cx="1888067" cy="7219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9BCB4E51-B38C-0142-B149-782AC4E9AF7A}"/>
                </a:ext>
              </a:extLst>
            </p:cNvPr>
            <p:cNvSpPr/>
            <p:nvPr/>
          </p:nvSpPr>
          <p:spPr>
            <a:xfrm>
              <a:off x="1978495" y="2459995"/>
              <a:ext cx="616089" cy="58320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4D80A4C7-EA66-BD42-B68F-8B26F0EC184A}"/>
                </a:ext>
              </a:extLst>
            </p:cNvPr>
            <p:cNvSpPr/>
            <p:nvPr/>
          </p:nvSpPr>
          <p:spPr>
            <a:xfrm>
              <a:off x="972762" y="2448844"/>
              <a:ext cx="673946" cy="59263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2200"/>
                </a:lnSpc>
              </a:pPr>
              <a:r>
                <a:rPr lang="en-US" sz="28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30" name="Straight Arrow Connector 129">
              <a:extLst>
                <a:ext uri="{FF2B5EF4-FFF2-40B4-BE49-F238E27FC236}">
                  <a16:creationId xmlns:a16="http://schemas.microsoft.com/office/drawing/2014/main" id="{C656C486-34A7-4F44-BD85-5743D98F1B18}"/>
                </a:ext>
              </a:extLst>
            </p:cNvPr>
            <p:cNvCxnSpPr/>
            <p:nvPr/>
          </p:nvCxnSpPr>
          <p:spPr>
            <a:xfrm>
              <a:off x="1646708" y="2654842"/>
              <a:ext cx="331787" cy="0"/>
            </a:xfrm>
            <a:prstGeom prst="straightConnector1">
              <a:avLst/>
            </a:prstGeom>
            <a:ln w="25400">
              <a:prstDash val="sysDash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5" name="Freeform 54">
            <a:extLst>
              <a:ext uri="{FF2B5EF4-FFF2-40B4-BE49-F238E27FC236}">
                <a16:creationId xmlns:a16="http://schemas.microsoft.com/office/drawing/2014/main" id="{C22D15EC-9339-1E46-B9EE-BC680A49ACCA}"/>
              </a:ext>
            </a:extLst>
          </p:cNvPr>
          <p:cNvSpPr/>
          <p:nvPr/>
        </p:nvSpPr>
        <p:spPr>
          <a:xfrm>
            <a:off x="2818168" y="4537230"/>
            <a:ext cx="1707544" cy="709693"/>
          </a:xfrm>
          <a:custGeom>
            <a:avLst/>
            <a:gdLst>
              <a:gd name="connsiteX0" fmla="*/ 0 w 1754841"/>
              <a:gd name="connsiteY0" fmla="*/ 256646 h 734017"/>
              <a:gd name="connsiteX1" fmla="*/ 571500 w 1754841"/>
              <a:gd name="connsiteY1" fmla="*/ 21323 h 734017"/>
              <a:gd name="connsiteX2" fmla="*/ 1754841 w 1754841"/>
              <a:gd name="connsiteY2" fmla="*/ 734017 h 734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4841" h="734017">
                <a:moveTo>
                  <a:pt x="0" y="256646"/>
                </a:moveTo>
                <a:cubicBezTo>
                  <a:pt x="139513" y="99203"/>
                  <a:pt x="279027" y="-58239"/>
                  <a:pt x="571500" y="21323"/>
                </a:cubicBezTo>
                <a:cubicBezTo>
                  <a:pt x="863974" y="100885"/>
                  <a:pt x="1309407" y="417451"/>
                  <a:pt x="1754841" y="734017"/>
                </a:cubicBezTo>
              </a:path>
            </a:pathLst>
          </a:custGeom>
          <a:ln w="25400">
            <a:headEnd type="none" w="med" len="med"/>
            <a:tailEnd type="triangl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3EE36FDB-ED31-9C47-A770-88BF68822097}"/>
              </a:ext>
            </a:extLst>
          </p:cNvPr>
          <p:cNvGrpSpPr/>
          <p:nvPr/>
        </p:nvGrpSpPr>
        <p:grpSpPr>
          <a:xfrm>
            <a:off x="1063284" y="5875509"/>
            <a:ext cx="1888067" cy="721926"/>
            <a:chOff x="838200" y="2374249"/>
            <a:chExt cx="1888067" cy="721926"/>
          </a:xfrm>
        </p:grpSpPr>
        <p:sp>
          <p:nvSpPr>
            <p:cNvPr id="132" name="Rectangle 131">
              <a:extLst>
                <a:ext uri="{FF2B5EF4-FFF2-40B4-BE49-F238E27FC236}">
                  <a16:creationId xmlns:a16="http://schemas.microsoft.com/office/drawing/2014/main" id="{803D9E11-176C-2B45-A4E8-8EE16792D09E}"/>
                </a:ext>
              </a:extLst>
            </p:cNvPr>
            <p:cNvSpPr/>
            <p:nvPr/>
          </p:nvSpPr>
          <p:spPr>
            <a:xfrm>
              <a:off x="838200" y="2374249"/>
              <a:ext cx="1888067" cy="7219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42E85B77-B817-FC4A-8D76-F04ECCFB28EB}"/>
                </a:ext>
              </a:extLst>
            </p:cNvPr>
            <p:cNvSpPr/>
            <p:nvPr/>
          </p:nvSpPr>
          <p:spPr>
            <a:xfrm>
              <a:off x="1978495" y="2459995"/>
              <a:ext cx="616089" cy="5832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0F533375-A591-C040-BFA4-5579F02F0DA8}"/>
                </a:ext>
              </a:extLst>
            </p:cNvPr>
            <p:cNvSpPr/>
            <p:nvPr/>
          </p:nvSpPr>
          <p:spPr>
            <a:xfrm>
              <a:off x="972762" y="2448844"/>
              <a:ext cx="673946" cy="59263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2200"/>
                </a:lnSpc>
              </a:pPr>
              <a:r>
                <a:rPr lang="en-US" sz="28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D4C34A0E-B016-8C49-9F68-6D3C3830B6C3}"/>
                </a:ext>
              </a:extLst>
            </p:cNvPr>
            <p:cNvCxnSpPr/>
            <p:nvPr/>
          </p:nvCxnSpPr>
          <p:spPr>
            <a:xfrm>
              <a:off x="1646708" y="2654842"/>
              <a:ext cx="331787" cy="0"/>
            </a:xfrm>
            <a:prstGeom prst="straightConnector1">
              <a:avLst/>
            </a:prstGeom>
            <a:ln w="25400">
              <a:prstDash val="sysDash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6" name="TextBox 135">
            <a:extLst>
              <a:ext uri="{FF2B5EF4-FFF2-40B4-BE49-F238E27FC236}">
                <a16:creationId xmlns:a16="http://schemas.microsoft.com/office/drawing/2014/main" id="{C8E1BF3A-1553-9D43-B50C-778CABD8B8BE}"/>
              </a:ext>
            </a:extLst>
          </p:cNvPr>
          <p:cNvSpPr txBox="1"/>
          <p:nvPr/>
        </p:nvSpPr>
        <p:spPr>
          <a:xfrm>
            <a:off x="1274204" y="3472022"/>
            <a:ext cx="191911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accent1"/>
                </a:solidFill>
              </a:rPr>
              <a:t>Cong_win</a:t>
            </a:r>
            <a:r>
              <a:rPr lang="en-US" sz="2400" dirty="0">
                <a:solidFill>
                  <a:schemeClr val="accent1"/>
                </a:solidFill>
              </a:rPr>
              <a:t>/=2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9E9570C2-8C90-B844-BCC1-C257F33A2F51}"/>
              </a:ext>
            </a:extLst>
          </p:cNvPr>
          <p:cNvSpPr txBox="1"/>
          <p:nvPr/>
        </p:nvSpPr>
        <p:spPr>
          <a:xfrm>
            <a:off x="1306291" y="5350687"/>
            <a:ext cx="1732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accent2"/>
                </a:solidFill>
              </a:rPr>
              <a:t>Cong_win</a:t>
            </a:r>
            <a:r>
              <a:rPr lang="en-US" sz="2400" dirty="0">
                <a:solidFill>
                  <a:schemeClr val="accent2"/>
                </a:solidFill>
              </a:rPr>
              <a:t>++</a:t>
            </a:r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29EEF346-A4EF-674E-B9C2-7DF395C3854D}"/>
              </a:ext>
            </a:extLst>
          </p:cNvPr>
          <p:cNvSpPr txBox="1"/>
          <p:nvPr/>
        </p:nvSpPr>
        <p:spPr>
          <a:xfrm>
            <a:off x="6189495" y="3089191"/>
            <a:ext cx="1013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Replay</a:t>
            </a: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70C10E03-9D8A-8C47-956B-F57E1425FDFE}"/>
              </a:ext>
            </a:extLst>
          </p:cNvPr>
          <p:cNvSpPr txBox="1"/>
          <p:nvPr/>
        </p:nvSpPr>
        <p:spPr>
          <a:xfrm>
            <a:off x="6768784" y="5343672"/>
            <a:ext cx="18501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accent2"/>
                </a:solidFill>
              </a:rPr>
              <a:t>Cong_win</a:t>
            </a:r>
            <a:r>
              <a:rPr lang="en-US" sz="2400" dirty="0">
                <a:solidFill>
                  <a:schemeClr val="accent2"/>
                </a:solidFill>
              </a:rPr>
              <a:t>/=2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63B9017E-B198-D946-8E79-831D4A011863}"/>
              </a:ext>
            </a:extLst>
          </p:cNvPr>
          <p:cNvSpPr txBox="1"/>
          <p:nvPr/>
        </p:nvSpPr>
        <p:spPr>
          <a:xfrm>
            <a:off x="6818812" y="3460377"/>
            <a:ext cx="1732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>
                <a:solidFill>
                  <a:schemeClr val="accent1"/>
                </a:solidFill>
              </a:rPr>
              <a:t>Cong_win</a:t>
            </a:r>
            <a:r>
              <a:rPr lang="en-US" sz="2400" dirty="0">
                <a:solidFill>
                  <a:schemeClr val="accent1"/>
                </a:solidFill>
              </a:rPr>
              <a:t>++</a:t>
            </a:r>
          </a:p>
        </p:txBody>
      </p: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8E72C202-9233-F247-B3D2-726652563F31}"/>
              </a:ext>
            </a:extLst>
          </p:cNvPr>
          <p:cNvGrpSpPr/>
          <p:nvPr/>
        </p:nvGrpSpPr>
        <p:grpSpPr>
          <a:xfrm>
            <a:off x="6627365" y="3889865"/>
            <a:ext cx="1888067" cy="721926"/>
            <a:chOff x="838200" y="2374249"/>
            <a:chExt cx="1888067" cy="721926"/>
          </a:xfrm>
        </p:grpSpPr>
        <p:sp>
          <p:nvSpPr>
            <p:cNvPr id="142" name="Rectangle 141">
              <a:extLst>
                <a:ext uri="{FF2B5EF4-FFF2-40B4-BE49-F238E27FC236}">
                  <a16:creationId xmlns:a16="http://schemas.microsoft.com/office/drawing/2014/main" id="{99B04220-BA9D-0F4A-96BB-2C402665810A}"/>
                </a:ext>
              </a:extLst>
            </p:cNvPr>
            <p:cNvSpPr/>
            <p:nvPr/>
          </p:nvSpPr>
          <p:spPr>
            <a:xfrm>
              <a:off x="838200" y="2374249"/>
              <a:ext cx="1888067" cy="7219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43" name="Rectangle 142">
              <a:extLst>
                <a:ext uri="{FF2B5EF4-FFF2-40B4-BE49-F238E27FC236}">
                  <a16:creationId xmlns:a16="http://schemas.microsoft.com/office/drawing/2014/main" id="{7C5C69BA-8255-E54B-B519-AC609EA927A5}"/>
                </a:ext>
              </a:extLst>
            </p:cNvPr>
            <p:cNvSpPr/>
            <p:nvPr/>
          </p:nvSpPr>
          <p:spPr>
            <a:xfrm>
              <a:off x="1978495" y="2459995"/>
              <a:ext cx="616089" cy="58320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44" name="Rectangle 143">
              <a:extLst>
                <a:ext uri="{FF2B5EF4-FFF2-40B4-BE49-F238E27FC236}">
                  <a16:creationId xmlns:a16="http://schemas.microsoft.com/office/drawing/2014/main" id="{F827D837-9FC8-9C41-B21B-A831DF64B49B}"/>
                </a:ext>
              </a:extLst>
            </p:cNvPr>
            <p:cNvSpPr/>
            <p:nvPr/>
          </p:nvSpPr>
          <p:spPr>
            <a:xfrm>
              <a:off x="972762" y="2448844"/>
              <a:ext cx="673946" cy="59263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2200"/>
                </a:lnSpc>
              </a:pPr>
              <a:r>
                <a:rPr lang="en-US" sz="28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CB822C71-EDEF-D44B-A37F-CA3AA47BF1A7}"/>
                </a:ext>
              </a:extLst>
            </p:cNvPr>
            <p:cNvCxnSpPr/>
            <p:nvPr/>
          </p:nvCxnSpPr>
          <p:spPr>
            <a:xfrm>
              <a:off x="1646708" y="2654842"/>
              <a:ext cx="331787" cy="0"/>
            </a:xfrm>
            <a:prstGeom prst="straightConnector1">
              <a:avLst/>
            </a:prstGeom>
            <a:ln w="25400">
              <a:prstDash val="sysDash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6" name="Group 145">
            <a:extLst>
              <a:ext uri="{FF2B5EF4-FFF2-40B4-BE49-F238E27FC236}">
                <a16:creationId xmlns:a16="http://schemas.microsoft.com/office/drawing/2014/main" id="{2E195B20-3562-2D40-AAB3-C887740F3DA6}"/>
              </a:ext>
            </a:extLst>
          </p:cNvPr>
          <p:cNvGrpSpPr/>
          <p:nvPr/>
        </p:nvGrpSpPr>
        <p:grpSpPr>
          <a:xfrm>
            <a:off x="6615396" y="4724069"/>
            <a:ext cx="1888067" cy="721926"/>
            <a:chOff x="838200" y="2374249"/>
            <a:chExt cx="1888067" cy="721926"/>
          </a:xfrm>
        </p:grpSpPr>
        <p:sp>
          <p:nvSpPr>
            <p:cNvPr id="147" name="Rectangle 146">
              <a:extLst>
                <a:ext uri="{FF2B5EF4-FFF2-40B4-BE49-F238E27FC236}">
                  <a16:creationId xmlns:a16="http://schemas.microsoft.com/office/drawing/2014/main" id="{51481F45-3D3D-954D-9D77-E12D6D6A41E6}"/>
                </a:ext>
              </a:extLst>
            </p:cNvPr>
            <p:cNvSpPr/>
            <p:nvPr/>
          </p:nvSpPr>
          <p:spPr>
            <a:xfrm>
              <a:off x="838200" y="2374249"/>
              <a:ext cx="1888067" cy="7219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48" name="Rectangle 147">
              <a:extLst>
                <a:ext uri="{FF2B5EF4-FFF2-40B4-BE49-F238E27FC236}">
                  <a16:creationId xmlns:a16="http://schemas.microsoft.com/office/drawing/2014/main" id="{797C7E64-3E4C-5C40-8C68-6E05AA114A59}"/>
                </a:ext>
              </a:extLst>
            </p:cNvPr>
            <p:cNvSpPr/>
            <p:nvPr/>
          </p:nvSpPr>
          <p:spPr>
            <a:xfrm>
              <a:off x="1978495" y="2459995"/>
              <a:ext cx="616089" cy="583204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49" name="Rectangle 148">
              <a:extLst>
                <a:ext uri="{FF2B5EF4-FFF2-40B4-BE49-F238E27FC236}">
                  <a16:creationId xmlns:a16="http://schemas.microsoft.com/office/drawing/2014/main" id="{98719EF6-C31D-D641-8586-C31F15482B42}"/>
                </a:ext>
              </a:extLst>
            </p:cNvPr>
            <p:cNvSpPr/>
            <p:nvPr/>
          </p:nvSpPr>
          <p:spPr>
            <a:xfrm>
              <a:off x="972762" y="2448844"/>
              <a:ext cx="673946" cy="59263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2200"/>
                </a:lnSpc>
              </a:pPr>
              <a:r>
                <a:rPr lang="en-US" sz="28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50" name="Straight Arrow Connector 149">
              <a:extLst>
                <a:ext uri="{FF2B5EF4-FFF2-40B4-BE49-F238E27FC236}">
                  <a16:creationId xmlns:a16="http://schemas.microsoft.com/office/drawing/2014/main" id="{B51788BC-2F9F-984F-8D56-0E724D684F97}"/>
                </a:ext>
              </a:extLst>
            </p:cNvPr>
            <p:cNvCxnSpPr/>
            <p:nvPr/>
          </p:nvCxnSpPr>
          <p:spPr>
            <a:xfrm>
              <a:off x="1646708" y="2654842"/>
              <a:ext cx="331787" cy="0"/>
            </a:xfrm>
            <a:prstGeom prst="straightConnector1">
              <a:avLst/>
            </a:prstGeom>
            <a:ln w="25400">
              <a:prstDash val="sysDash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1" name="Picture 150">
            <a:extLst>
              <a:ext uri="{FF2B5EF4-FFF2-40B4-BE49-F238E27FC236}">
                <a16:creationId xmlns:a16="http://schemas.microsoft.com/office/drawing/2014/main" id="{2B752903-522D-5E46-AB46-C8A6F53B62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1989" y="4136179"/>
            <a:ext cx="1257319" cy="787920"/>
          </a:xfrm>
          <a:prstGeom prst="rect">
            <a:avLst/>
          </a:prstGeom>
        </p:spPr>
      </p:pic>
      <p:sp>
        <p:nvSpPr>
          <p:cNvPr id="152" name="Rectangle 151">
            <a:extLst>
              <a:ext uri="{FF2B5EF4-FFF2-40B4-BE49-F238E27FC236}">
                <a16:creationId xmlns:a16="http://schemas.microsoft.com/office/drawing/2014/main" id="{E9D34983-6399-6B41-A0E8-EBD26CFF3887}"/>
              </a:ext>
            </a:extLst>
          </p:cNvPr>
          <p:cNvSpPr/>
          <p:nvPr/>
        </p:nvSpPr>
        <p:spPr>
          <a:xfrm>
            <a:off x="9025405" y="4343742"/>
            <a:ext cx="1127531" cy="21816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0E1D48DD-999F-0040-B787-D7D45DEBB2C6}"/>
              </a:ext>
            </a:extLst>
          </p:cNvPr>
          <p:cNvGrpSpPr/>
          <p:nvPr/>
        </p:nvGrpSpPr>
        <p:grpSpPr>
          <a:xfrm>
            <a:off x="6627365" y="5875509"/>
            <a:ext cx="1888067" cy="721926"/>
            <a:chOff x="838200" y="2374249"/>
            <a:chExt cx="1888067" cy="721926"/>
          </a:xfrm>
        </p:grpSpPr>
        <p:sp>
          <p:nvSpPr>
            <p:cNvPr id="154" name="Rectangle 153">
              <a:extLst>
                <a:ext uri="{FF2B5EF4-FFF2-40B4-BE49-F238E27FC236}">
                  <a16:creationId xmlns:a16="http://schemas.microsoft.com/office/drawing/2014/main" id="{94848A25-291F-B646-B5FE-2ADFA34C3940}"/>
                </a:ext>
              </a:extLst>
            </p:cNvPr>
            <p:cNvSpPr/>
            <p:nvPr/>
          </p:nvSpPr>
          <p:spPr>
            <a:xfrm>
              <a:off x="838200" y="2374249"/>
              <a:ext cx="1888067" cy="721926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r"/>
              <a:endParaRPr lang="en-US" sz="2800" dirty="0">
                <a:solidFill>
                  <a:schemeClr val="tx1"/>
                </a:solidFill>
              </a:endParaRPr>
            </a:p>
          </p:txBody>
        </p:sp>
        <p:sp>
          <p:nvSpPr>
            <p:cNvPr id="155" name="Rectangle 154">
              <a:extLst>
                <a:ext uri="{FF2B5EF4-FFF2-40B4-BE49-F238E27FC236}">
                  <a16:creationId xmlns:a16="http://schemas.microsoft.com/office/drawing/2014/main" id="{FD7769DE-A09F-AF4E-85B8-22DF57DE52CD}"/>
                </a:ext>
              </a:extLst>
            </p:cNvPr>
            <p:cNvSpPr/>
            <p:nvPr/>
          </p:nvSpPr>
          <p:spPr>
            <a:xfrm>
              <a:off x="1978495" y="2459995"/>
              <a:ext cx="616089" cy="58320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8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46616B65-29A7-8749-BF03-86FF3EA05A20}"/>
                </a:ext>
              </a:extLst>
            </p:cNvPr>
            <p:cNvSpPr/>
            <p:nvPr/>
          </p:nvSpPr>
          <p:spPr>
            <a:xfrm>
              <a:off x="972762" y="2448844"/>
              <a:ext cx="673946" cy="59263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ts val="2200"/>
                </a:lnSpc>
              </a:pPr>
              <a:r>
                <a:rPr lang="en-US" sz="28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57" name="Straight Arrow Connector 156">
              <a:extLst>
                <a:ext uri="{FF2B5EF4-FFF2-40B4-BE49-F238E27FC236}">
                  <a16:creationId xmlns:a16="http://schemas.microsoft.com/office/drawing/2014/main" id="{C8012C2A-53AA-0348-9661-461BE38DE693}"/>
                </a:ext>
              </a:extLst>
            </p:cNvPr>
            <p:cNvCxnSpPr/>
            <p:nvPr/>
          </p:nvCxnSpPr>
          <p:spPr>
            <a:xfrm>
              <a:off x="1646708" y="2654842"/>
              <a:ext cx="331787" cy="0"/>
            </a:xfrm>
            <a:prstGeom prst="straightConnector1">
              <a:avLst/>
            </a:prstGeom>
            <a:ln w="25400">
              <a:prstDash val="sysDash"/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Freeform 88">
            <a:extLst>
              <a:ext uri="{FF2B5EF4-FFF2-40B4-BE49-F238E27FC236}">
                <a16:creationId xmlns:a16="http://schemas.microsoft.com/office/drawing/2014/main" id="{3374014D-395C-2241-B505-2D385CBCAFCA}"/>
              </a:ext>
            </a:extLst>
          </p:cNvPr>
          <p:cNvSpPr/>
          <p:nvPr/>
        </p:nvSpPr>
        <p:spPr>
          <a:xfrm>
            <a:off x="8355502" y="4540492"/>
            <a:ext cx="1707544" cy="709693"/>
          </a:xfrm>
          <a:custGeom>
            <a:avLst/>
            <a:gdLst>
              <a:gd name="connsiteX0" fmla="*/ 0 w 1754841"/>
              <a:gd name="connsiteY0" fmla="*/ 256646 h 734017"/>
              <a:gd name="connsiteX1" fmla="*/ 571500 w 1754841"/>
              <a:gd name="connsiteY1" fmla="*/ 21323 h 734017"/>
              <a:gd name="connsiteX2" fmla="*/ 1754841 w 1754841"/>
              <a:gd name="connsiteY2" fmla="*/ 734017 h 7340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4841" h="734017">
                <a:moveTo>
                  <a:pt x="0" y="256646"/>
                </a:moveTo>
                <a:cubicBezTo>
                  <a:pt x="139513" y="99203"/>
                  <a:pt x="279027" y="-58239"/>
                  <a:pt x="571500" y="21323"/>
                </a:cubicBezTo>
                <a:cubicBezTo>
                  <a:pt x="863974" y="100885"/>
                  <a:pt x="1309407" y="417451"/>
                  <a:pt x="1754841" y="734017"/>
                </a:cubicBezTo>
              </a:path>
            </a:pathLst>
          </a:custGeom>
          <a:ln w="25400">
            <a:headEnd type="none" w="med" len="med"/>
            <a:tailEnd type="triangle" w="lg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Arc 82">
            <a:extLst>
              <a:ext uri="{FF2B5EF4-FFF2-40B4-BE49-F238E27FC236}">
                <a16:creationId xmlns:a16="http://schemas.microsoft.com/office/drawing/2014/main" id="{2B4CEA88-1CDF-6E47-9459-99C4AC689A42}"/>
              </a:ext>
            </a:extLst>
          </p:cNvPr>
          <p:cNvSpPr/>
          <p:nvPr/>
        </p:nvSpPr>
        <p:spPr>
          <a:xfrm rot="2593047">
            <a:off x="7155890" y="1908588"/>
            <a:ext cx="1254144" cy="1196444"/>
          </a:xfrm>
          <a:prstGeom prst="arc">
            <a:avLst/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D726D595-CA69-A44D-990A-CD2CFCB1FF63}"/>
              </a:ext>
            </a:extLst>
          </p:cNvPr>
          <p:cNvSpPr txBox="1"/>
          <p:nvPr/>
        </p:nvSpPr>
        <p:spPr>
          <a:xfrm>
            <a:off x="5539151" y="2233472"/>
            <a:ext cx="2369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Butterfly effect</a:t>
            </a:r>
          </a:p>
        </p:txBody>
      </p:sp>
    </p:spTree>
    <p:extLst>
      <p:ext uri="{BB962C8B-B14F-4D97-AF65-F5344CB8AC3E}">
        <p14:creationId xmlns:p14="http://schemas.microsoft.com/office/powerpoint/2010/main" val="3035500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40" grpId="0" animBg="1"/>
      <p:bldP spid="57" grpId="0" animBg="1"/>
      <p:bldP spid="60" grpId="0" animBg="1"/>
      <p:bldP spid="62" grpId="0"/>
      <p:bldP spid="84" grpId="0" animBg="1"/>
      <p:bldP spid="86" grpId="0" animBg="1"/>
      <p:bldP spid="96" grpId="0" animBg="1"/>
      <p:bldP spid="98" grpId="0"/>
      <p:bldP spid="112" grpId="0" animBg="1"/>
      <p:bldP spid="55" grpId="0" animBg="1"/>
      <p:bldP spid="89" grpId="0" animBg="1"/>
      <p:bldP spid="83" grpId="0" animBg="1"/>
      <p:bldP spid="8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1: butterfly effect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To understand the impact of butterfly effect</a:t>
            </a:r>
          </a:p>
          <a:p>
            <a:r>
              <a:rPr lang="en-US" dirty="0"/>
              <a:t>We try to replay a long latency problem in a 3-host testbed with 3 flows, by issuing the same set of socket calls as runtime</a:t>
            </a:r>
          </a:p>
          <a:p>
            <a:r>
              <a:rPr lang="en-US" dirty="0"/>
              <a:t>Replay 100 times, but none of them reproduce the same problem.</a:t>
            </a:r>
          </a:p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19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2EA480-106B-8C42-AE52-03C2A8F41DBF}"/>
              </a:ext>
            </a:extLst>
          </p:cNvPr>
          <p:cNvSpPr txBox="1"/>
          <p:nvPr/>
        </p:nvSpPr>
        <p:spPr>
          <a:xfrm>
            <a:off x="1070537" y="1879811"/>
            <a:ext cx="29924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Sending time variation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F14100-EC6F-AE4E-9740-32F1F33CA24C}"/>
              </a:ext>
            </a:extLst>
          </p:cNvPr>
          <p:cNvSpPr txBox="1"/>
          <p:nvPr/>
        </p:nvSpPr>
        <p:spPr>
          <a:xfrm>
            <a:off x="5228200" y="1853321"/>
            <a:ext cx="3018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Switch action variation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63ECF32-AD85-7F4D-B7CC-63B2CE92D0E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063023" y="2110644"/>
            <a:ext cx="109392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rc 9">
            <a:extLst>
              <a:ext uri="{FF2B5EF4-FFF2-40B4-BE49-F238E27FC236}">
                <a16:creationId xmlns:a16="http://schemas.microsoft.com/office/drawing/2014/main" id="{FB272A74-2790-E344-AF6F-CC13BF6AE5CE}"/>
              </a:ext>
            </a:extLst>
          </p:cNvPr>
          <p:cNvSpPr/>
          <p:nvPr/>
        </p:nvSpPr>
        <p:spPr>
          <a:xfrm rot="13570264">
            <a:off x="5063265" y="1998338"/>
            <a:ext cx="1176113" cy="1124888"/>
          </a:xfrm>
          <a:prstGeom prst="arc">
            <a:avLst/>
          </a:prstGeom>
          <a:ln w="571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FB5D5E-D2D0-9545-8B79-2860D37BCC9F}"/>
              </a:ext>
            </a:extLst>
          </p:cNvPr>
          <p:cNvSpPr txBox="1"/>
          <p:nvPr/>
        </p:nvSpPr>
        <p:spPr>
          <a:xfrm>
            <a:off x="5228200" y="2707250"/>
            <a:ext cx="2991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TCP behavior variation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BA266BD9-00D6-DF45-B9EC-57B318767144}"/>
              </a:ext>
            </a:extLst>
          </p:cNvPr>
          <p:cNvSpPr/>
          <p:nvPr/>
        </p:nvSpPr>
        <p:spPr>
          <a:xfrm rot="2593047">
            <a:off x="7155890" y="1908588"/>
            <a:ext cx="1254144" cy="1196444"/>
          </a:xfrm>
          <a:prstGeom prst="arc">
            <a:avLst/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CD59AE-6BE4-1947-8959-1CCA52EDCF81}"/>
              </a:ext>
            </a:extLst>
          </p:cNvPr>
          <p:cNvSpPr txBox="1"/>
          <p:nvPr/>
        </p:nvSpPr>
        <p:spPr>
          <a:xfrm>
            <a:off x="5539151" y="2233472"/>
            <a:ext cx="2369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Butterfly effect</a:t>
            </a:r>
          </a:p>
        </p:txBody>
      </p:sp>
      <p:sp>
        <p:nvSpPr>
          <p:cNvPr id="22" name="Rounded Rectangular Callout 21">
            <a:extLst>
              <a:ext uri="{FF2B5EF4-FFF2-40B4-BE49-F238E27FC236}">
                <a16:creationId xmlns:a16="http://schemas.microsoft.com/office/drawing/2014/main" id="{E71698C0-52C3-9140-BAF6-9A28AA29150E}"/>
              </a:ext>
            </a:extLst>
          </p:cNvPr>
          <p:cNvSpPr/>
          <p:nvPr/>
        </p:nvSpPr>
        <p:spPr>
          <a:xfrm>
            <a:off x="890541" y="2624825"/>
            <a:ext cx="2963001" cy="544090"/>
          </a:xfrm>
          <a:prstGeom prst="wedgeRoundRectCallout">
            <a:avLst>
              <a:gd name="adj1" fmla="val 32882"/>
              <a:gd name="adj2" fmla="val -10764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What if we reduce it?</a:t>
            </a:r>
          </a:p>
        </p:txBody>
      </p:sp>
    </p:spTree>
    <p:extLst>
      <p:ext uri="{BB962C8B-B14F-4D97-AF65-F5344CB8AC3E}">
        <p14:creationId xmlns:p14="http://schemas.microsoft.com/office/powerpoint/2010/main" val="267766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A07D6-439A-1E43-8C57-82794E172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performance diagnosis is important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9F08C3-8A7A-274E-B2D1-6AEE681F78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95304" cy="4351338"/>
          </a:xfrm>
        </p:spPr>
        <p:txBody>
          <a:bodyPr/>
          <a:lstStyle/>
          <a:p>
            <a:r>
              <a:rPr lang="en-US" dirty="0"/>
              <a:t>Apps are more distributed</a:t>
            </a:r>
          </a:p>
          <a:p>
            <a:r>
              <a:rPr lang="en-US" dirty="0"/>
              <a:t>Increasingly rely on the </a:t>
            </a:r>
            <a:r>
              <a:rPr lang="en-US" altLang="zh-CN" dirty="0"/>
              <a:t>TCP performance</a:t>
            </a:r>
            <a:endParaRPr lang="en-US" dirty="0"/>
          </a:p>
          <a:p>
            <a:r>
              <a:rPr lang="en-US" dirty="0"/>
              <a:t>Tail latency is impactful</a:t>
            </a:r>
          </a:p>
          <a:p>
            <a:pPr lvl="1"/>
            <a:r>
              <a:rPr lang="en-US" dirty="0"/>
              <a:t>A single long latency slows down the entire task </a:t>
            </a:r>
          </a:p>
          <a:p>
            <a:r>
              <a:rPr lang="en-US" dirty="0"/>
              <a:t>Need a diagnosis tool for TCP problems in large scale production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A71BF-1C1F-094F-8E2C-D8A56F71B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520C1C-C59C-144F-AB88-3F41DA0299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021" y="5064978"/>
            <a:ext cx="1140355" cy="11403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86A223-32F0-BF41-BD37-F920CE35C6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89749" y="5240909"/>
            <a:ext cx="1076027" cy="5723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A0AE59-0E33-4446-BB2B-469732C723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9246" y="5313670"/>
            <a:ext cx="1756148" cy="79824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B763FD5-470C-9244-81AD-E22FC72F17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26556" y="5313670"/>
            <a:ext cx="952419" cy="8039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27A8BD6-3B9F-7846-9F5F-87A64396F67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19805" y="5130745"/>
            <a:ext cx="1180723" cy="984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147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1: butterfly effect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Run the same experiment in simulation, while controlling the sending time variation, from 0 to 1000ns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20</a:t>
            </a:fld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493C99B-F60D-6644-BD5C-8F8E5D39CC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4590" y="4260000"/>
            <a:ext cx="4313305" cy="25879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62EA480-106B-8C42-AE52-03C2A8F41DBF}"/>
              </a:ext>
            </a:extLst>
          </p:cNvPr>
          <p:cNvSpPr txBox="1"/>
          <p:nvPr/>
        </p:nvSpPr>
        <p:spPr>
          <a:xfrm>
            <a:off x="1070537" y="1879811"/>
            <a:ext cx="29924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Sending time variation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F14100-EC6F-AE4E-9740-32F1F33CA24C}"/>
              </a:ext>
            </a:extLst>
          </p:cNvPr>
          <p:cNvSpPr txBox="1"/>
          <p:nvPr/>
        </p:nvSpPr>
        <p:spPr>
          <a:xfrm>
            <a:off x="5228200" y="1853321"/>
            <a:ext cx="3018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Switch action variation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63ECF32-AD85-7F4D-B7CC-63B2CE92D0EC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4063023" y="2110644"/>
            <a:ext cx="109392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Arc 9">
            <a:extLst>
              <a:ext uri="{FF2B5EF4-FFF2-40B4-BE49-F238E27FC236}">
                <a16:creationId xmlns:a16="http://schemas.microsoft.com/office/drawing/2014/main" id="{FB272A74-2790-E344-AF6F-CC13BF6AE5CE}"/>
              </a:ext>
            </a:extLst>
          </p:cNvPr>
          <p:cNvSpPr/>
          <p:nvPr/>
        </p:nvSpPr>
        <p:spPr>
          <a:xfrm rot="13570264">
            <a:off x="5063265" y="1998338"/>
            <a:ext cx="1176113" cy="1124888"/>
          </a:xfrm>
          <a:prstGeom prst="arc">
            <a:avLst/>
          </a:prstGeom>
          <a:ln w="571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0FB5D5E-D2D0-9545-8B79-2860D37BCC9F}"/>
              </a:ext>
            </a:extLst>
          </p:cNvPr>
          <p:cNvSpPr txBox="1"/>
          <p:nvPr/>
        </p:nvSpPr>
        <p:spPr>
          <a:xfrm>
            <a:off x="5228200" y="2707250"/>
            <a:ext cx="2991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TCP behavior variation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BA266BD9-00D6-DF45-B9EC-57B318767144}"/>
              </a:ext>
            </a:extLst>
          </p:cNvPr>
          <p:cNvSpPr/>
          <p:nvPr/>
        </p:nvSpPr>
        <p:spPr>
          <a:xfrm rot="2593047">
            <a:off x="7155890" y="1908588"/>
            <a:ext cx="1254144" cy="1196444"/>
          </a:xfrm>
          <a:prstGeom prst="arc">
            <a:avLst/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BCD59AE-6BE4-1947-8959-1CCA52EDCF81}"/>
              </a:ext>
            </a:extLst>
          </p:cNvPr>
          <p:cNvSpPr txBox="1"/>
          <p:nvPr/>
        </p:nvSpPr>
        <p:spPr>
          <a:xfrm>
            <a:off x="5539151" y="2233472"/>
            <a:ext cx="2369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Butterfly effect</a:t>
            </a: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8D3F14D8-D387-4743-8B4B-46EBE9FD28BC}"/>
              </a:ext>
            </a:extLst>
          </p:cNvPr>
          <p:cNvGrpSpPr/>
          <p:nvPr/>
        </p:nvGrpSpPr>
        <p:grpSpPr>
          <a:xfrm>
            <a:off x="5156947" y="5338366"/>
            <a:ext cx="5816804" cy="730029"/>
            <a:chOff x="5156947" y="4626612"/>
            <a:chExt cx="5816804" cy="730029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2C550D7-17C8-9040-9FE4-7E6FE5A28894}"/>
                </a:ext>
              </a:extLst>
            </p:cNvPr>
            <p:cNvSpPr/>
            <p:nvPr/>
          </p:nvSpPr>
          <p:spPr>
            <a:xfrm>
              <a:off x="5295465" y="4626612"/>
              <a:ext cx="567828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400" dirty="0"/>
                <a:t>Even 1ns variation still cause butterfly effect</a:t>
              </a:r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0813B6FA-B402-B74A-B282-5D48A30C8B02}"/>
                </a:ext>
              </a:extLst>
            </p:cNvPr>
            <p:cNvSpPr/>
            <p:nvPr/>
          </p:nvSpPr>
          <p:spPr>
            <a:xfrm>
              <a:off x="5156947" y="5079604"/>
              <a:ext cx="277037" cy="277037"/>
            </a:xfrm>
            <a:prstGeom prst="ellipse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3" name="Rounded Rectangular Callout 22">
            <a:extLst>
              <a:ext uri="{FF2B5EF4-FFF2-40B4-BE49-F238E27FC236}">
                <a16:creationId xmlns:a16="http://schemas.microsoft.com/office/drawing/2014/main" id="{039561C0-F96F-5749-A973-D1BA4AF7DD54}"/>
              </a:ext>
            </a:extLst>
          </p:cNvPr>
          <p:cNvSpPr/>
          <p:nvPr/>
        </p:nvSpPr>
        <p:spPr>
          <a:xfrm>
            <a:off x="890541" y="2624825"/>
            <a:ext cx="2963001" cy="544090"/>
          </a:xfrm>
          <a:prstGeom prst="wedgeRoundRectCallout">
            <a:avLst>
              <a:gd name="adj1" fmla="val 32882"/>
              <a:gd name="adj2" fmla="val -107648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400" dirty="0"/>
              <a:t>What if we reduce it?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AAFB34F-231B-344D-8E46-B5648697CFE1}"/>
              </a:ext>
            </a:extLst>
          </p:cNvPr>
          <p:cNvGrpSpPr/>
          <p:nvPr/>
        </p:nvGrpSpPr>
        <p:grpSpPr>
          <a:xfrm>
            <a:off x="2480176" y="3064173"/>
            <a:ext cx="8027894" cy="1890021"/>
            <a:chOff x="2097741" y="3872753"/>
            <a:chExt cx="8027894" cy="1890021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7D330E64-6491-904F-9B19-20A679EB6170}"/>
                </a:ext>
              </a:extLst>
            </p:cNvPr>
            <p:cNvSpPr/>
            <p:nvPr/>
          </p:nvSpPr>
          <p:spPr>
            <a:xfrm>
              <a:off x="2097741" y="3872753"/>
              <a:ext cx="8027894" cy="1890021"/>
            </a:xfrm>
            <a:prstGeom prst="rect">
              <a:avLst/>
            </a:prstGeom>
            <a:solidFill>
              <a:schemeClr val="bg1">
                <a:alpha val="89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>
                  <a:solidFill>
                    <a:schemeClr val="tx1"/>
                  </a:solidFill>
                </a:rPr>
                <a:t>Reducing sending time variation </a:t>
              </a:r>
            </a:p>
            <a:p>
              <a:pPr algn="ctr"/>
              <a:r>
                <a:rPr lang="en-US" sz="2800" dirty="0">
                  <a:solidFill>
                    <a:srgbClr val="FF0000"/>
                  </a:solidFill>
                </a:rPr>
                <a:t>cannot </a:t>
              </a:r>
              <a:r>
                <a:rPr lang="en-US" sz="2800" dirty="0">
                  <a:solidFill>
                    <a:schemeClr val="tx1"/>
                  </a:solidFill>
                </a:rPr>
                <a:t>eliminate butterfly effect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DBE10E9A-5A66-304E-A841-1EAF5E297AF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20990" y="4200319"/>
              <a:ext cx="1234888" cy="12348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58003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Challenge 1: butterfly effect</a:t>
            </a: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21</a:t>
            </a:fld>
            <a:endParaRPr lang="en-US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0DCDD36D-C666-044F-B64C-1E8FE955A86D}"/>
              </a:ext>
            </a:extLst>
          </p:cNvPr>
          <p:cNvSpPr txBox="1"/>
          <p:nvPr/>
        </p:nvSpPr>
        <p:spPr>
          <a:xfrm>
            <a:off x="1070537" y="1879811"/>
            <a:ext cx="29924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Sending time variation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0971467-61EA-824A-BB16-99C4B39247E5}"/>
              </a:ext>
            </a:extLst>
          </p:cNvPr>
          <p:cNvSpPr txBox="1"/>
          <p:nvPr/>
        </p:nvSpPr>
        <p:spPr>
          <a:xfrm>
            <a:off x="5228200" y="1853321"/>
            <a:ext cx="3018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Switch action variation</a:t>
            </a:r>
          </a:p>
        </p:txBody>
      </p:sp>
      <p:cxnSp>
        <p:nvCxnSpPr>
          <p:cNvPr id="65" name="Straight Arrow Connector 64">
            <a:extLst>
              <a:ext uri="{FF2B5EF4-FFF2-40B4-BE49-F238E27FC236}">
                <a16:creationId xmlns:a16="http://schemas.microsoft.com/office/drawing/2014/main" id="{39CC148D-9AC3-3841-97B2-C03BFC3AB5AA}"/>
              </a:ext>
            </a:extLst>
          </p:cNvPr>
          <p:cNvCxnSpPr>
            <a:cxnSpLocks/>
            <a:stCxn id="63" idx="3"/>
          </p:cNvCxnSpPr>
          <p:nvPr/>
        </p:nvCxnSpPr>
        <p:spPr>
          <a:xfrm>
            <a:off x="4063023" y="2110644"/>
            <a:ext cx="1093924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Arc 65">
            <a:extLst>
              <a:ext uri="{FF2B5EF4-FFF2-40B4-BE49-F238E27FC236}">
                <a16:creationId xmlns:a16="http://schemas.microsoft.com/office/drawing/2014/main" id="{4CA437AC-AF28-1B48-A154-AC33C6549DA9}"/>
              </a:ext>
            </a:extLst>
          </p:cNvPr>
          <p:cNvSpPr/>
          <p:nvPr/>
        </p:nvSpPr>
        <p:spPr>
          <a:xfrm rot="13570264">
            <a:off x="5063265" y="1998338"/>
            <a:ext cx="1176113" cy="1124888"/>
          </a:xfrm>
          <a:prstGeom prst="arc">
            <a:avLst/>
          </a:prstGeom>
          <a:ln w="5715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19D7807-BD11-FF40-9DCA-47361FAC624E}"/>
              </a:ext>
            </a:extLst>
          </p:cNvPr>
          <p:cNvSpPr txBox="1"/>
          <p:nvPr/>
        </p:nvSpPr>
        <p:spPr>
          <a:xfrm>
            <a:off x="5228200" y="2707250"/>
            <a:ext cx="29910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TCP behavior variation</a:t>
            </a:r>
          </a:p>
        </p:txBody>
      </p:sp>
      <p:sp>
        <p:nvSpPr>
          <p:cNvPr id="68" name="Arc 67">
            <a:extLst>
              <a:ext uri="{FF2B5EF4-FFF2-40B4-BE49-F238E27FC236}">
                <a16:creationId xmlns:a16="http://schemas.microsoft.com/office/drawing/2014/main" id="{E4D1505A-73DE-5946-914A-D580C86B1FCC}"/>
              </a:ext>
            </a:extLst>
          </p:cNvPr>
          <p:cNvSpPr/>
          <p:nvPr/>
        </p:nvSpPr>
        <p:spPr>
          <a:xfrm rot="2593047">
            <a:off x="7155890" y="1908588"/>
            <a:ext cx="1254144" cy="1196444"/>
          </a:xfrm>
          <a:prstGeom prst="arc">
            <a:avLst/>
          </a:prstGeom>
          <a:ln w="76200"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27083F2-853B-1044-B5F4-939DC86AB2ED}"/>
              </a:ext>
            </a:extLst>
          </p:cNvPr>
          <p:cNvSpPr txBox="1"/>
          <p:nvPr/>
        </p:nvSpPr>
        <p:spPr>
          <a:xfrm>
            <a:off x="5539151" y="2233472"/>
            <a:ext cx="2369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Butterfly effect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896F9D7-7F1B-F34A-B804-219D89792479}"/>
              </a:ext>
            </a:extLst>
          </p:cNvPr>
          <p:cNvGrpSpPr/>
          <p:nvPr/>
        </p:nvGrpSpPr>
        <p:grpSpPr>
          <a:xfrm>
            <a:off x="5141747" y="3383938"/>
            <a:ext cx="2049517" cy="1085514"/>
            <a:chOff x="5156947" y="4439519"/>
            <a:chExt cx="2049517" cy="1085514"/>
          </a:xfrm>
        </p:grpSpPr>
        <p:sp>
          <p:nvSpPr>
            <p:cNvPr id="71" name="Cloud 70">
              <a:extLst>
                <a:ext uri="{FF2B5EF4-FFF2-40B4-BE49-F238E27FC236}">
                  <a16:creationId xmlns:a16="http://schemas.microsoft.com/office/drawing/2014/main" id="{58BD3886-AAD2-BA4B-823F-2CE155C0ABDE}"/>
                </a:ext>
              </a:extLst>
            </p:cNvPr>
            <p:cNvSpPr/>
            <p:nvPr/>
          </p:nvSpPr>
          <p:spPr>
            <a:xfrm>
              <a:off x="5156947" y="4458113"/>
              <a:ext cx="2049517" cy="1066920"/>
            </a:xfrm>
            <a:prstGeom prst="clou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51" name="Picture 50">
              <a:extLst>
                <a:ext uri="{FF2B5EF4-FFF2-40B4-BE49-F238E27FC236}">
                  <a16:creationId xmlns:a16="http://schemas.microsoft.com/office/drawing/2014/main" id="{E26AA068-3D44-5A4D-8928-615417CAC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1705" y="4840270"/>
              <a:ext cx="874488" cy="548012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79F54BC9-787C-9F4F-B96D-42650D5ED3A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9218" y="4439519"/>
              <a:ext cx="874488" cy="548012"/>
            </a:xfrm>
            <a:prstGeom prst="rect">
              <a:avLst/>
            </a:prstGeom>
          </p:spPr>
        </p:pic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C07CF21B-11CB-9F4D-92C2-8D193D317D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19140" y="4840270"/>
              <a:ext cx="874488" cy="548012"/>
            </a:xfrm>
            <a:prstGeom prst="rect">
              <a:avLst/>
            </a:prstGeom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2EEA242-8118-9441-9FC8-ABE56ED3BF2F}"/>
              </a:ext>
            </a:extLst>
          </p:cNvPr>
          <p:cNvGrpSpPr/>
          <p:nvPr/>
        </p:nvGrpSpPr>
        <p:grpSpPr>
          <a:xfrm>
            <a:off x="1395333" y="3383938"/>
            <a:ext cx="9627215" cy="703334"/>
            <a:chOff x="1395333" y="3383938"/>
            <a:chExt cx="9627215" cy="703334"/>
          </a:xfrm>
        </p:grpSpPr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1AF12C31-0F01-894E-8F87-DBE40FE6A234}"/>
                </a:ext>
              </a:extLst>
            </p:cNvPr>
            <p:cNvSpPr/>
            <p:nvPr/>
          </p:nvSpPr>
          <p:spPr>
            <a:xfrm>
              <a:off x="1395333" y="33839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FFB199EC-8EE3-F049-BF09-804FC088445B}"/>
                </a:ext>
              </a:extLst>
            </p:cNvPr>
            <p:cNvSpPr/>
            <p:nvPr/>
          </p:nvSpPr>
          <p:spPr>
            <a:xfrm>
              <a:off x="8138695" y="3396713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56FA5851-FDAF-6345-927F-91B8ABF2D316}"/>
                </a:ext>
              </a:extLst>
            </p:cNvPr>
            <p:cNvCxnSpPr>
              <a:cxnSpLocks/>
            </p:cNvCxnSpPr>
            <p:nvPr/>
          </p:nvCxnSpPr>
          <p:spPr>
            <a:xfrm>
              <a:off x="2832938" y="3566711"/>
              <a:ext cx="6819681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Arrow Connector 42">
              <a:extLst>
                <a:ext uri="{FF2B5EF4-FFF2-40B4-BE49-F238E27FC236}">
                  <a16:creationId xmlns:a16="http://schemas.microsoft.com/office/drawing/2014/main" id="{B516A2CF-31FE-0F4C-89BA-6A0CAF12B9C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32939" y="3943830"/>
              <a:ext cx="6819680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42F130D9-D945-564F-95F6-EC65F381F563}"/>
                </a:ext>
              </a:extLst>
            </p:cNvPr>
            <p:cNvSpPr/>
            <p:nvPr/>
          </p:nvSpPr>
          <p:spPr>
            <a:xfrm>
              <a:off x="9661435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91D02DAB-2F7A-F946-9E4C-37067B1AAF73}"/>
                </a:ext>
              </a:extLst>
            </p:cNvPr>
            <p:cNvSpPr/>
            <p:nvPr/>
          </p:nvSpPr>
          <p:spPr>
            <a:xfrm>
              <a:off x="2338501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44926BC7-2FCC-5342-AAC8-9D9947688886}"/>
                </a:ext>
              </a:extLst>
            </p:cNvPr>
            <p:cNvSpPr/>
            <p:nvPr/>
          </p:nvSpPr>
          <p:spPr>
            <a:xfrm>
              <a:off x="10459651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DD318A8A-5C27-D34E-BF4E-6BDCC264D70D}"/>
                </a:ext>
              </a:extLst>
            </p:cNvPr>
            <p:cNvCxnSpPr>
              <a:cxnSpLocks/>
              <a:stCxn id="92" idx="1"/>
            </p:cNvCxnSpPr>
            <p:nvPr/>
          </p:nvCxnSpPr>
          <p:spPr>
            <a:xfrm flipH="1" flipV="1">
              <a:off x="10147056" y="3715551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72810D55-9232-4746-B30C-4EB8EAFB03AA}"/>
                </a:ext>
              </a:extLst>
            </p:cNvPr>
            <p:cNvSpPr/>
            <p:nvPr/>
          </p:nvSpPr>
          <p:spPr>
            <a:xfrm>
              <a:off x="1588252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4EE54A99-84EF-3A49-A93B-5848CF363D51}"/>
                </a:ext>
              </a:extLst>
            </p:cNvPr>
            <p:cNvCxnSpPr>
              <a:cxnSpLocks/>
              <a:stCxn id="94" idx="3"/>
            </p:cNvCxnSpPr>
            <p:nvPr/>
          </p:nvCxnSpPr>
          <p:spPr>
            <a:xfrm>
              <a:off x="2070373" y="3727950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602BCE3-9979-E942-9262-7155171025B7}"/>
              </a:ext>
            </a:extLst>
          </p:cNvPr>
          <p:cNvGrpSpPr/>
          <p:nvPr/>
        </p:nvGrpSpPr>
        <p:grpSpPr>
          <a:xfrm>
            <a:off x="1514475" y="3490148"/>
            <a:ext cx="9376615" cy="690947"/>
            <a:chOff x="1514475" y="3506751"/>
            <a:chExt cx="9376615" cy="690947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EF4158AD-D4C8-874B-985A-3A3032A3A85E}"/>
                </a:ext>
              </a:extLst>
            </p:cNvPr>
            <p:cNvSpPr/>
            <p:nvPr/>
          </p:nvSpPr>
          <p:spPr>
            <a:xfrm>
              <a:off x="1514475" y="35071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6BB1A032-6327-5744-89DB-972F4125F093}"/>
                </a:ext>
              </a:extLst>
            </p:cNvPr>
            <p:cNvSpPr/>
            <p:nvPr/>
          </p:nvSpPr>
          <p:spPr>
            <a:xfrm>
              <a:off x="8007237" y="3506751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41" name="Straight Arrow Connector 40">
              <a:extLst>
                <a:ext uri="{FF2B5EF4-FFF2-40B4-BE49-F238E27FC236}">
                  <a16:creationId xmlns:a16="http://schemas.microsoft.com/office/drawing/2014/main" id="{BC5F0BA6-E9C2-0344-A0CF-13F5B794FA3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43215" y="4043046"/>
              <a:ext cx="6551028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3026E579-96C1-D743-8759-688C26E29D41}"/>
                </a:ext>
              </a:extLst>
            </p:cNvPr>
            <p:cNvCxnSpPr>
              <a:cxnSpLocks/>
            </p:cNvCxnSpPr>
            <p:nvPr/>
          </p:nvCxnSpPr>
          <p:spPr>
            <a:xfrm>
              <a:off x="2943215" y="3674474"/>
              <a:ext cx="6551027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91FCC60B-A5E1-0A47-B8A2-3E183025A871}"/>
                </a:ext>
              </a:extLst>
            </p:cNvPr>
            <p:cNvSpPr/>
            <p:nvPr/>
          </p:nvSpPr>
          <p:spPr>
            <a:xfrm>
              <a:off x="9507752" y="3565533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38E5CBE1-AAAB-8048-A697-511B2995FDA0}"/>
                </a:ext>
              </a:extLst>
            </p:cNvPr>
            <p:cNvSpPr/>
            <p:nvPr/>
          </p:nvSpPr>
          <p:spPr>
            <a:xfrm>
              <a:off x="2421326" y="3563882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8CD1EC34-1594-554B-AF05-C61306A0953C}"/>
                </a:ext>
              </a:extLst>
            </p:cNvPr>
            <p:cNvSpPr/>
            <p:nvPr/>
          </p:nvSpPr>
          <p:spPr>
            <a:xfrm>
              <a:off x="1676156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95118F4D-090B-294E-8354-EA0105A16ACC}"/>
                </a:ext>
              </a:extLst>
            </p:cNvPr>
            <p:cNvCxnSpPr>
              <a:cxnSpLocks/>
              <a:stCxn id="62" idx="3"/>
            </p:cNvCxnSpPr>
            <p:nvPr/>
          </p:nvCxnSpPr>
          <p:spPr>
            <a:xfrm>
              <a:off x="2158277" y="3846748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FE1E398D-4DF2-5240-B6B2-95D9DEDA331A}"/>
                </a:ext>
              </a:extLst>
            </p:cNvPr>
            <p:cNvSpPr/>
            <p:nvPr/>
          </p:nvSpPr>
          <p:spPr>
            <a:xfrm>
              <a:off x="10338858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66C07B7F-C2D3-DF4D-B2EF-79DC62C78645}"/>
                </a:ext>
              </a:extLst>
            </p:cNvPr>
            <p:cNvCxnSpPr>
              <a:cxnSpLocks/>
              <a:stCxn id="88" idx="1"/>
            </p:cNvCxnSpPr>
            <p:nvPr/>
          </p:nvCxnSpPr>
          <p:spPr>
            <a:xfrm flipH="1" flipV="1">
              <a:off x="10026263" y="3834349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AE9704D-48A5-5143-8815-44D47DAF2B5B}"/>
              </a:ext>
            </a:extLst>
          </p:cNvPr>
          <p:cNvGrpSpPr/>
          <p:nvPr/>
        </p:nvGrpSpPr>
        <p:grpSpPr>
          <a:xfrm>
            <a:off x="1645259" y="3612536"/>
            <a:ext cx="9113022" cy="694229"/>
            <a:chOff x="1645259" y="5380252"/>
            <a:chExt cx="9113022" cy="694229"/>
          </a:xfrm>
        </p:grpSpPr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D083A6B-F2E9-FE4A-A5C0-2C173DDEB1FD}"/>
                </a:ext>
              </a:extLst>
            </p:cNvPr>
            <p:cNvSpPr/>
            <p:nvPr/>
          </p:nvSpPr>
          <p:spPr>
            <a:xfrm>
              <a:off x="1645259" y="5380252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3FEF0F5B-7828-2049-875A-D880FC3A1252}"/>
                </a:ext>
              </a:extLst>
            </p:cNvPr>
            <p:cNvSpPr/>
            <p:nvPr/>
          </p:nvSpPr>
          <p:spPr>
            <a:xfrm>
              <a:off x="2591878" y="5451263"/>
              <a:ext cx="482121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52EE8ECC-1087-264D-898F-7EE09975F72B}"/>
                </a:ext>
              </a:extLst>
            </p:cNvPr>
            <p:cNvSpPr/>
            <p:nvPr/>
          </p:nvSpPr>
          <p:spPr>
            <a:xfrm>
              <a:off x="1837974" y="5445007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D906E642-9165-2D4F-B724-BB24B71C3B67}"/>
                </a:ext>
              </a:extLst>
            </p:cNvPr>
            <p:cNvCxnSpPr>
              <a:cxnSpLocks/>
              <a:stCxn id="78" idx="3"/>
              <a:endCxn id="77" idx="1"/>
            </p:cNvCxnSpPr>
            <p:nvPr/>
          </p:nvCxnSpPr>
          <p:spPr>
            <a:xfrm>
              <a:off x="2320095" y="5729202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C83B0D50-2BB5-0341-B79D-4BC20ECA023A}"/>
                </a:ext>
              </a:extLst>
            </p:cNvPr>
            <p:cNvSpPr/>
            <p:nvPr/>
          </p:nvSpPr>
          <p:spPr>
            <a:xfrm>
              <a:off x="7874428" y="5383922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6DDCDE6A-CB35-EC47-876A-9F7960EB44F4}"/>
                </a:ext>
              </a:extLst>
            </p:cNvPr>
            <p:cNvSpPr/>
            <p:nvPr/>
          </p:nvSpPr>
          <p:spPr>
            <a:xfrm>
              <a:off x="9399243" y="5448673"/>
              <a:ext cx="506753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A9FE5A3D-4E15-884E-8003-C44BE388E029}"/>
                </a:ext>
              </a:extLst>
            </p:cNvPr>
            <p:cNvSpPr/>
            <p:nvPr/>
          </p:nvSpPr>
          <p:spPr>
            <a:xfrm>
              <a:off x="10218591" y="5461072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72DC3C19-A08C-E04C-BB31-29E75A69302D}"/>
                </a:ext>
              </a:extLst>
            </p:cNvPr>
            <p:cNvCxnSpPr>
              <a:cxnSpLocks/>
              <a:stCxn id="84" idx="1"/>
              <a:endCxn id="83" idx="3"/>
            </p:cNvCxnSpPr>
            <p:nvPr/>
          </p:nvCxnSpPr>
          <p:spPr>
            <a:xfrm flipH="1" flipV="1">
              <a:off x="9905996" y="5732868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A7CA2B41-DF92-A349-AF3D-B574CDAA55B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2503" y="5903971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Arrow Connector 80">
              <a:extLst>
                <a:ext uri="{FF2B5EF4-FFF2-40B4-BE49-F238E27FC236}">
                  <a16:creationId xmlns:a16="http://schemas.microsoft.com/office/drawing/2014/main" id="{B7205734-461E-D541-8CBF-159C51C50121}"/>
                </a:ext>
              </a:extLst>
            </p:cNvPr>
            <p:cNvCxnSpPr>
              <a:cxnSpLocks/>
            </p:cNvCxnSpPr>
            <p:nvPr/>
          </p:nvCxnSpPr>
          <p:spPr>
            <a:xfrm>
              <a:off x="3082503" y="5535399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D494AF88-277A-2A46-94CB-60F9902844FB}"/>
              </a:ext>
            </a:extLst>
          </p:cNvPr>
          <p:cNvGrpSpPr/>
          <p:nvPr/>
        </p:nvGrpSpPr>
        <p:grpSpPr>
          <a:xfrm>
            <a:off x="2612042" y="4244458"/>
            <a:ext cx="2035044" cy="1010889"/>
            <a:chOff x="2459351" y="4288888"/>
            <a:chExt cx="2035044" cy="1010889"/>
          </a:xfrm>
        </p:grpSpPr>
        <p:sp>
          <p:nvSpPr>
            <p:cNvPr id="29" name="Left Arrow 28">
              <a:extLst>
                <a:ext uri="{FF2B5EF4-FFF2-40B4-BE49-F238E27FC236}">
                  <a16:creationId xmlns:a16="http://schemas.microsoft.com/office/drawing/2014/main" id="{B12E9390-2937-5949-AFE6-EBDEE951D660}"/>
                </a:ext>
              </a:extLst>
            </p:cNvPr>
            <p:cNvSpPr/>
            <p:nvPr/>
          </p:nvSpPr>
          <p:spPr>
            <a:xfrm rot="5036002">
              <a:off x="3228825" y="4366414"/>
              <a:ext cx="496097" cy="341045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FA78F42-46E3-3F4C-BBC0-9655E1EC6E84}"/>
                </a:ext>
              </a:extLst>
            </p:cNvPr>
            <p:cNvSpPr txBox="1"/>
            <p:nvPr/>
          </p:nvSpPr>
          <p:spPr>
            <a:xfrm>
              <a:off x="2459351" y="4838112"/>
              <a:ext cx="20350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Record&amp;replay</a:t>
              </a:r>
              <a:endParaRPr lang="en-US" sz="2400" dirty="0"/>
            </a:p>
          </p:txBody>
        </p:sp>
      </p:grpSp>
      <p:grpSp>
        <p:nvGrpSpPr>
          <p:cNvPr id="96" name="Group 95">
            <a:extLst>
              <a:ext uri="{FF2B5EF4-FFF2-40B4-BE49-F238E27FC236}">
                <a16:creationId xmlns:a16="http://schemas.microsoft.com/office/drawing/2014/main" id="{D1C8F3B6-47A9-2D4E-BAF7-AC1E15A368A4}"/>
              </a:ext>
            </a:extLst>
          </p:cNvPr>
          <p:cNvGrpSpPr/>
          <p:nvPr/>
        </p:nvGrpSpPr>
        <p:grpSpPr>
          <a:xfrm>
            <a:off x="8117143" y="3843451"/>
            <a:ext cx="2035044" cy="1010889"/>
            <a:chOff x="2459351" y="4288888"/>
            <a:chExt cx="2035044" cy="1010889"/>
          </a:xfrm>
        </p:grpSpPr>
        <p:sp>
          <p:nvSpPr>
            <p:cNvPr id="97" name="Left Arrow 96">
              <a:extLst>
                <a:ext uri="{FF2B5EF4-FFF2-40B4-BE49-F238E27FC236}">
                  <a16:creationId xmlns:a16="http://schemas.microsoft.com/office/drawing/2014/main" id="{97D7AD82-E3D2-BA46-9EC4-0B3C80E14AC3}"/>
                </a:ext>
              </a:extLst>
            </p:cNvPr>
            <p:cNvSpPr/>
            <p:nvPr/>
          </p:nvSpPr>
          <p:spPr>
            <a:xfrm rot="5036002">
              <a:off x="3228825" y="4366414"/>
              <a:ext cx="496097" cy="341045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TextBox 97">
              <a:extLst>
                <a:ext uri="{FF2B5EF4-FFF2-40B4-BE49-F238E27FC236}">
                  <a16:creationId xmlns:a16="http://schemas.microsoft.com/office/drawing/2014/main" id="{54596562-0C43-1544-99A5-FE9A9134C24A}"/>
                </a:ext>
              </a:extLst>
            </p:cNvPr>
            <p:cNvSpPr txBox="1"/>
            <p:nvPr/>
          </p:nvSpPr>
          <p:spPr>
            <a:xfrm>
              <a:off x="2459351" y="4838112"/>
              <a:ext cx="20350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Record&amp;replay</a:t>
              </a:r>
              <a:endParaRPr lang="en-US" sz="2400" dirty="0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06C09CA9-6A29-9A48-B8DB-659812A2495F}"/>
              </a:ext>
            </a:extLst>
          </p:cNvPr>
          <p:cNvGrpSpPr/>
          <p:nvPr/>
        </p:nvGrpSpPr>
        <p:grpSpPr>
          <a:xfrm rot="1419712">
            <a:off x="8078957" y="2396892"/>
            <a:ext cx="633163" cy="159100"/>
            <a:chOff x="10218590" y="1290722"/>
            <a:chExt cx="672500" cy="343560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F8AB7BD0-7E73-E64D-84EE-CA0EDDF71D4B}"/>
                </a:ext>
              </a:extLst>
            </p:cNvPr>
            <p:cNvSpPr/>
            <p:nvPr/>
          </p:nvSpPr>
          <p:spPr>
            <a:xfrm>
              <a:off x="10218591" y="1290722"/>
              <a:ext cx="672499" cy="3435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CEE580FB-C022-6048-A75E-32F50BFCB75E}"/>
                </a:ext>
              </a:extLst>
            </p:cNvPr>
            <p:cNvCxnSpPr>
              <a:cxnSpLocks/>
            </p:cNvCxnSpPr>
            <p:nvPr/>
          </p:nvCxnSpPr>
          <p:spPr>
            <a:xfrm>
              <a:off x="10218590" y="1290722"/>
              <a:ext cx="672499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9CB38A65-E12F-3142-B440-1F913A4CB2FD}"/>
                </a:ext>
              </a:extLst>
            </p:cNvPr>
            <p:cNvCxnSpPr>
              <a:cxnSpLocks/>
            </p:cNvCxnSpPr>
            <p:nvPr/>
          </p:nvCxnSpPr>
          <p:spPr>
            <a:xfrm>
              <a:off x="10218591" y="1633567"/>
              <a:ext cx="672499" cy="0"/>
            </a:xfrm>
            <a:prstGeom prst="line">
              <a:avLst/>
            </a:prstGeom>
            <a:ln w="38100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DD21BDBB-EB6F-F343-AC57-69CAE4B88936}"/>
              </a:ext>
            </a:extLst>
          </p:cNvPr>
          <p:cNvSpPr txBox="1"/>
          <p:nvPr/>
        </p:nvSpPr>
        <p:spPr>
          <a:xfrm>
            <a:off x="5538705" y="2236939"/>
            <a:ext cx="23691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trike="sngStrike" dirty="0">
                <a:solidFill>
                  <a:schemeClr val="bg1">
                    <a:lumMod val="85000"/>
                  </a:schemeClr>
                </a:solidFill>
              </a:rPr>
              <a:t>Butterfly effect</a:t>
            </a:r>
          </a:p>
        </p:txBody>
      </p:sp>
    </p:spTree>
    <p:extLst>
      <p:ext uri="{BB962C8B-B14F-4D97-AF65-F5344CB8AC3E}">
        <p14:creationId xmlns:p14="http://schemas.microsoft.com/office/powerpoint/2010/main" val="395112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1: butterfly effect</a:t>
            </a: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22</a:t>
            </a:fld>
            <a:endParaRPr lang="en-US"/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6A13FE2A-7C5C-E148-A209-2F7AE9E5D5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dirty="0"/>
              <a:t>Directly</a:t>
            </a:r>
            <a:r>
              <a:rPr lang="zh-CN" altLang="en-US" dirty="0"/>
              <a:t> </a:t>
            </a:r>
            <a:r>
              <a:rPr lang="en-US" altLang="zh-CN" dirty="0"/>
              <a:t>b</a:t>
            </a:r>
            <a:r>
              <a:rPr lang="en-US" dirty="0"/>
              <a:t>orrow classic kernel replay techniques</a:t>
            </a:r>
            <a:r>
              <a:rPr lang="en-US" altLang="zh-CN" dirty="0"/>
              <a:t>?</a:t>
            </a:r>
            <a:endParaRPr lang="en-US" dirty="0"/>
          </a:p>
          <a:p>
            <a:endParaRPr lang="en-US" dirty="0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E85847D-5E67-B54C-8BB3-6095E8180D0F}"/>
              </a:ext>
            </a:extLst>
          </p:cNvPr>
          <p:cNvGrpSpPr/>
          <p:nvPr/>
        </p:nvGrpSpPr>
        <p:grpSpPr>
          <a:xfrm>
            <a:off x="5141747" y="3383938"/>
            <a:ext cx="2049517" cy="1085514"/>
            <a:chOff x="5156947" y="4439519"/>
            <a:chExt cx="2049517" cy="1085514"/>
          </a:xfrm>
        </p:grpSpPr>
        <p:sp>
          <p:nvSpPr>
            <p:cNvPr id="26" name="Cloud 25">
              <a:extLst>
                <a:ext uri="{FF2B5EF4-FFF2-40B4-BE49-F238E27FC236}">
                  <a16:creationId xmlns:a16="http://schemas.microsoft.com/office/drawing/2014/main" id="{0598CD04-6A45-CC4A-B5CD-52AB7159C269}"/>
                </a:ext>
              </a:extLst>
            </p:cNvPr>
            <p:cNvSpPr/>
            <p:nvPr/>
          </p:nvSpPr>
          <p:spPr>
            <a:xfrm>
              <a:off x="5156947" y="4458113"/>
              <a:ext cx="2049517" cy="1066920"/>
            </a:xfrm>
            <a:prstGeom prst="clou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7613D769-C5B7-6144-8546-FEA835796A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1705" y="4840270"/>
              <a:ext cx="874488" cy="548012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3ADCFE5A-7C33-8049-A31D-88159A6DE65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9218" y="4439519"/>
              <a:ext cx="874488" cy="548012"/>
            </a:xfrm>
            <a:prstGeom prst="rect">
              <a:avLst/>
            </a:prstGeom>
          </p:spPr>
        </p:pic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59309F87-EAF6-8D42-A1BF-D0F730747A9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19140" y="4840270"/>
              <a:ext cx="874488" cy="548012"/>
            </a:xfrm>
            <a:prstGeom prst="rect">
              <a:avLst/>
            </a:prstGeom>
          </p:spPr>
        </p:pic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78F3F1D8-558A-9442-91B3-BE57D12E5D45}"/>
              </a:ext>
            </a:extLst>
          </p:cNvPr>
          <p:cNvGrpSpPr/>
          <p:nvPr/>
        </p:nvGrpSpPr>
        <p:grpSpPr>
          <a:xfrm>
            <a:off x="1395333" y="3383938"/>
            <a:ext cx="9627215" cy="703334"/>
            <a:chOff x="1395333" y="3383938"/>
            <a:chExt cx="9627215" cy="703334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5FC1547-F5E9-E74C-AFE5-834B4CD6671F}"/>
                </a:ext>
              </a:extLst>
            </p:cNvPr>
            <p:cNvSpPr/>
            <p:nvPr/>
          </p:nvSpPr>
          <p:spPr>
            <a:xfrm>
              <a:off x="1395333" y="33839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D5E18B4E-586F-2D44-81D4-F6B88890B042}"/>
                </a:ext>
              </a:extLst>
            </p:cNvPr>
            <p:cNvSpPr/>
            <p:nvPr/>
          </p:nvSpPr>
          <p:spPr>
            <a:xfrm>
              <a:off x="8138695" y="3396713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88720679-23FD-3741-BEE4-B2C62B54050D}"/>
                </a:ext>
              </a:extLst>
            </p:cNvPr>
            <p:cNvCxnSpPr>
              <a:cxnSpLocks/>
            </p:cNvCxnSpPr>
            <p:nvPr/>
          </p:nvCxnSpPr>
          <p:spPr>
            <a:xfrm>
              <a:off x="2832938" y="3566711"/>
              <a:ext cx="6819681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ECDA432E-C77D-864C-9918-B34E38AEFCC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32939" y="3943830"/>
              <a:ext cx="6819680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3902E405-03BE-6543-96F0-C6DCBEC7D430}"/>
                </a:ext>
              </a:extLst>
            </p:cNvPr>
            <p:cNvSpPr/>
            <p:nvPr/>
          </p:nvSpPr>
          <p:spPr>
            <a:xfrm>
              <a:off x="9661435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2F28FB0-14CF-0D4A-B2E4-7192F12B85E6}"/>
                </a:ext>
              </a:extLst>
            </p:cNvPr>
            <p:cNvSpPr/>
            <p:nvPr/>
          </p:nvSpPr>
          <p:spPr>
            <a:xfrm>
              <a:off x="2338501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0F926DB-88AE-8C4C-A84E-B7ECAD68E290}"/>
                </a:ext>
              </a:extLst>
            </p:cNvPr>
            <p:cNvSpPr/>
            <p:nvPr/>
          </p:nvSpPr>
          <p:spPr>
            <a:xfrm>
              <a:off x="10459651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40" name="Straight Arrow Connector 39">
              <a:extLst>
                <a:ext uri="{FF2B5EF4-FFF2-40B4-BE49-F238E27FC236}">
                  <a16:creationId xmlns:a16="http://schemas.microsoft.com/office/drawing/2014/main" id="{D9337999-5F04-1F45-BDDC-3F7A74A1B673}"/>
                </a:ext>
              </a:extLst>
            </p:cNvPr>
            <p:cNvCxnSpPr>
              <a:cxnSpLocks/>
              <a:stCxn id="39" idx="1"/>
            </p:cNvCxnSpPr>
            <p:nvPr/>
          </p:nvCxnSpPr>
          <p:spPr>
            <a:xfrm flipH="1" flipV="1">
              <a:off x="10147056" y="3715551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7B43BDDF-5E6E-F449-9ECA-9AE43355E49C}"/>
                </a:ext>
              </a:extLst>
            </p:cNvPr>
            <p:cNvSpPr/>
            <p:nvPr/>
          </p:nvSpPr>
          <p:spPr>
            <a:xfrm>
              <a:off x="1588252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88C5849B-E324-D848-9E96-9D8AE43B920A}"/>
                </a:ext>
              </a:extLst>
            </p:cNvPr>
            <p:cNvCxnSpPr>
              <a:cxnSpLocks/>
              <a:stCxn id="41" idx="3"/>
            </p:cNvCxnSpPr>
            <p:nvPr/>
          </p:nvCxnSpPr>
          <p:spPr>
            <a:xfrm>
              <a:off x="2070373" y="3727950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DB95F6D-029B-1942-9604-662095E76481}"/>
              </a:ext>
            </a:extLst>
          </p:cNvPr>
          <p:cNvGrpSpPr/>
          <p:nvPr/>
        </p:nvGrpSpPr>
        <p:grpSpPr>
          <a:xfrm>
            <a:off x="1514475" y="3490148"/>
            <a:ext cx="9376615" cy="690947"/>
            <a:chOff x="1514475" y="3506751"/>
            <a:chExt cx="9376615" cy="690947"/>
          </a:xfrm>
        </p:grpSpPr>
        <p:sp>
          <p:nvSpPr>
            <p:cNvPr id="45" name="Rectangle 44">
              <a:extLst>
                <a:ext uri="{FF2B5EF4-FFF2-40B4-BE49-F238E27FC236}">
                  <a16:creationId xmlns:a16="http://schemas.microsoft.com/office/drawing/2014/main" id="{3660CBB6-C180-8142-8EB6-F7B6F4205FCB}"/>
                </a:ext>
              </a:extLst>
            </p:cNvPr>
            <p:cNvSpPr/>
            <p:nvPr/>
          </p:nvSpPr>
          <p:spPr>
            <a:xfrm>
              <a:off x="1514475" y="35071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84874148-BF47-8146-B13D-05CCC6D71D91}"/>
                </a:ext>
              </a:extLst>
            </p:cNvPr>
            <p:cNvSpPr/>
            <p:nvPr/>
          </p:nvSpPr>
          <p:spPr>
            <a:xfrm>
              <a:off x="8007237" y="3506751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1D22BD0B-430E-2C44-BF22-A54E2E16269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43215" y="4043046"/>
              <a:ext cx="6551028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>
              <a:extLst>
                <a:ext uri="{FF2B5EF4-FFF2-40B4-BE49-F238E27FC236}">
                  <a16:creationId xmlns:a16="http://schemas.microsoft.com/office/drawing/2014/main" id="{5206B2BB-59B0-284D-A66F-9D4EC346C614}"/>
                </a:ext>
              </a:extLst>
            </p:cNvPr>
            <p:cNvCxnSpPr>
              <a:cxnSpLocks/>
            </p:cNvCxnSpPr>
            <p:nvPr/>
          </p:nvCxnSpPr>
          <p:spPr>
            <a:xfrm>
              <a:off x="2943215" y="3674474"/>
              <a:ext cx="6551027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EB9FF839-74E2-3949-A5EA-8B720B5CF7D2}"/>
                </a:ext>
              </a:extLst>
            </p:cNvPr>
            <p:cNvSpPr/>
            <p:nvPr/>
          </p:nvSpPr>
          <p:spPr>
            <a:xfrm>
              <a:off x="9507752" y="3565533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BF71749A-919F-F348-ABB7-AC4208B1EBF9}"/>
                </a:ext>
              </a:extLst>
            </p:cNvPr>
            <p:cNvSpPr/>
            <p:nvPr/>
          </p:nvSpPr>
          <p:spPr>
            <a:xfrm>
              <a:off x="2421326" y="3563882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51" name="Rectangle 50">
              <a:extLst>
                <a:ext uri="{FF2B5EF4-FFF2-40B4-BE49-F238E27FC236}">
                  <a16:creationId xmlns:a16="http://schemas.microsoft.com/office/drawing/2014/main" id="{2D885AFF-D827-A94B-954D-5007EBC62EE7}"/>
                </a:ext>
              </a:extLst>
            </p:cNvPr>
            <p:cNvSpPr/>
            <p:nvPr/>
          </p:nvSpPr>
          <p:spPr>
            <a:xfrm>
              <a:off x="1676156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8562729E-8DB5-7C40-88CD-43004A6EB545}"/>
                </a:ext>
              </a:extLst>
            </p:cNvPr>
            <p:cNvCxnSpPr>
              <a:cxnSpLocks/>
              <a:stCxn id="51" idx="3"/>
            </p:cNvCxnSpPr>
            <p:nvPr/>
          </p:nvCxnSpPr>
          <p:spPr>
            <a:xfrm>
              <a:off x="2158277" y="3846748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14E7A9CA-6F68-0347-B5CD-2AADFDB0FED1}"/>
                </a:ext>
              </a:extLst>
            </p:cNvPr>
            <p:cNvSpPr/>
            <p:nvPr/>
          </p:nvSpPr>
          <p:spPr>
            <a:xfrm>
              <a:off x="10338858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54" name="Straight Arrow Connector 53">
              <a:extLst>
                <a:ext uri="{FF2B5EF4-FFF2-40B4-BE49-F238E27FC236}">
                  <a16:creationId xmlns:a16="http://schemas.microsoft.com/office/drawing/2014/main" id="{FDB0EF79-78D4-6B48-8FC2-B8E7ABC6E113}"/>
                </a:ext>
              </a:extLst>
            </p:cNvPr>
            <p:cNvCxnSpPr>
              <a:cxnSpLocks/>
              <a:stCxn id="53" idx="1"/>
            </p:cNvCxnSpPr>
            <p:nvPr/>
          </p:nvCxnSpPr>
          <p:spPr>
            <a:xfrm flipH="1" flipV="1">
              <a:off x="10026263" y="3834349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73050921-EA9A-0845-B27B-97A2DECB2D77}"/>
              </a:ext>
            </a:extLst>
          </p:cNvPr>
          <p:cNvGrpSpPr/>
          <p:nvPr/>
        </p:nvGrpSpPr>
        <p:grpSpPr>
          <a:xfrm>
            <a:off x="1645259" y="3612536"/>
            <a:ext cx="9113022" cy="694229"/>
            <a:chOff x="1645259" y="5380252"/>
            <a:chExt cx="9113022" cy="694229"/>
          </a:xfrm>
        </p:grpSpPr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C59AD25D-1011-354C-B1BF-CFDF1330222D}"/>
                </a:ext>
              </a:extLst>
            </p:cNvPr>
            <p:cNvSpPr/>
            <p:nvPr/>
          </p:nvSpPr>
          <p:spPr>
            <a:xfrm>
              <a:off x="1645259" y="5380252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6D508AE9-49CE-4748-80CB-C81687EA7925}"/>
                </a:ext>
              </a:extLst>
            </p:cNvPr>
            <p:cNvSpPr/>
            <p:nvPr/>
          </p:nvSpPr>
          <p:spPr>
            <a:xfrm>
              <a:off x="2591878" y="5451263"/>
              <a:ext cx="482121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9518F0FD-64D6-6C44-BEA9-447C03620A97}"/>
                </a:ext>
              </a:extLst>
            </p:cNvPr>
            <p:cNvSpPr/>
            <p:nvPr/>
          </p:nvSpPr>
          <p:spPr>
            <a:xfrm>
              <a:off x="1837974" y="5445007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59" name="Straight Arrow Connector 58">
              <a:extLst>
                <a:ext uri="{FF2B5EF4-FFF2-40B4-BE49-F238E27FC236}">
                  <a16:creationId xmlns:a16="http://schemas.microsoft.com/office/drawing/2014/main" id="{21C8D1CB-6B54-254B-A00B-080E45F78577}"/>
                </a:ext>
              </a:extLst>
            </p:cNvPr>
            <p:cNvCxnSpPr>
              <a:cxnSpLocks/>
              <a:stCxn id="58" idx="3"/>
              <a:endCxn id="57" idx="1"/>
            </p:cNvCxnSpPr>
            <p:nvPr/>
          </p:nvCxnSpPr>
          <p:spPr>
            <a:xfrm>
              <a:off x="2320095" y="5729202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37BBB3EA-7844-6146-9C63-4211DB4BBFF1}"/>
                </a:ext>
              </a:extLst>
            </p:cNvPr>
            <p:cNvSpPr/>
            <p:nvPr/>
          </p:nvSpPr>
          <p:spPr>
            <a:xfrm>
              <a:off x="7874428" y="5383922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5E336B6-549B-C741-8C8D-F6615DF0CAA7}"/>
                </a:ext>
              </a:extLst>
            </p:cNvPr>
            <p:cNvSpPr/>
            <p:nvPr/>
          </p:nvSpPr>
          <p:spPr>
            <a:xfrm>
              <a:off x="9399243" y="5448673"/>
              <a:ext cx="506753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0DC675BE-C88C-4141-AB0D-62B196457D54}"/>
                </a:ext>
              </a:extLst>
            </p:cNvPr>
            <p:cNvSpPr/>
            <p:nvPr/>
          </p:nvSpPr>
          <p:spPr>
            <a:xfrm>
              <a:off x="10218591" y="5461072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63" name="Straight Arrow Connector 62">
              <a:extLst>
                <a:ext uri="{FF2B5EF4-FFF2-40B4-BE49-F238E27FC236}">
                  <a16:creationId xmlns:a16="http://schemas.microsoft.com/office/drawing/2014/main" id="{8B11A17E-490C-6543-8519-057E45FC50E3}"/>
                </a:ext>
              </a:extLst>
            </p:cNvPr>
            <p:cNvCxnSpPr>
              <a:cxnSpLocks/>
              <a:stCxn id="62" idx="1"/>
              <a:endCxn id="61" idx="3"/>
            </p:cNvCxnSpPr>
            <p:nvPr/>
          </p:nvCxnSpPr>
          <p:spPr>
            <a:xfrm flipH="1" flipV="1">
              <a:off x="9905996" y="5732868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99797BB2-7653-FE4A-BFE1-8F5B3E660C3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2503" y="5903971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2252AC35-67B5-5A47-AAF5-9FF84B3338EE}"/>
                </a:ext>
              </a:extLst>
            </p:cNvPr>
            <p:cNvCxnSpPr>
              <a:cxnSpLocks/>
            </p:cNvCxnSpPr>
            <p:nvPr/>
          </p:nvCxnSpPr>
          <p:spPr>
            <a:xfrm>
              <a:off x="3082503" y="5535399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11C287A5-6D78-714C-BABB-E9345AC621A6}"/>
              </a:ext>
            </a:extLst>
          </p:cNvPr>
          <p:cNvGrpSpPr/>
          <p:nvPr/>
        </p:nvGrpSpPr>
        <p:grpSpPr>
          <a:xfrm>
            <a:off x="2612042" y="4244458"/>
            <a:ext cx="2035044" cy="1010889"/>
            <a:chOff x="2459351" y="4288888"/>
            <a:chExt cx="2035044" cy="1010889"/>
          </a:xfrm>
        </p:grpSpPr>
        <p:sp>
          <p:nvSpPr>
            <p:cNvPr id="67" name="Left Arrow 66">
              <a:extLst>
                <a:ext uri="{FF2B5EF4-FFF2-40B4-BE49-F238E27FC236}">
                  <a16:creationId xmlns:a16="http://schemas.microsoft.com/office/drawing/2014/main" id="{1C43D243-9110-F941-B867-A0149CBE15A6}"/>
                </a:ext>
              </a:extLst>
            </p:cNvPr>
            <p:cNvSpPr/>
            <p:nvPr/>
          </p:nvSpPr>
          <p:spPr>
            <a:xfrm rot="5036002">
              <a:off x="3228825" y="4366414"/>
              <a:ext cx="496097" cy="341045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08235B55-B02D-904C-8ECF-FE1BEB7696C6}"/>
                </a:ext>
              </a:extLst>
            </p:cNvPr>
            <p:cNvSpPr txBox="1"/>
            <p:nvPr/>
          </p:nvSpPr>
          <p:spPr>
            <a:xfrm>
              <a:off x="2459351" y="4838112"/>
              <a:ext cx="20350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Record&amp;replay</a:t>
              </a:r>
              <a:endParaRPr lang="en-US" sz="2400" dirty="0"/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A8FC7749-308D-B141-A616-B30FFA098534}"/>
              </a:ext>
            </a:extLst>
          </p:cNvPr>
          <p:cNvGrpSpPr/>
          <p:nvPr/>
        </p:nvGrpSpPr>
        <p:grpSpPr>
          <a:xfrm>
            <a:off x="8117143" y="3843451"/>
            <a:ext cx="2035044" cy="1010889"/>
            <a:chOff x="2459351" y="4288888"/>
            <a:chExt cx="2035044" cy="1010889"/>
          </a:xfrm>
        </p:grpSpPr>
        <p:sp>
          <p:nvSpPr>
            <p:cNvPr id="70" name="Left Arrow 69">
              <a:extLst>
                <a:ext uri="{FF2B5EF4-FFF2-40B4-BE49-F238E27FC236}">
                  <a16:creationId xmlns:a16="http://schemas.microsoft.com/office/drawing/2014/main" id="{5A1DDBC7-6D64-264D-BD51-F8990465D945}"/>
                </a:ext>
              </a:extLst>
            </p:cNvPr>
            <p:cNvSpPr/>
            <p:nvPr/>
          </p:nvSpPr>
          <p:spPr>
            <a:xfrm rot="5036002">
              <a:off x="3228825" y="4366414"/>
              <a:ext cx="496097" cy="341045"/>
            </a:xfrm>
            <a:prstGeom prst="lef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54BBB783-8255-A244-A285-80D99622196D}"/>
                </a:ext>
              </a:extLst>
            </p:cNvPr>
            <p:cNvSpPr txBox="1"/>
            <p:nvPr/>
          </p:nvSpPr>
          <p:spPr>
            <a:xfrm>
              <a:off x="2459351" y="4838112"/>
              <a:ext cx="203504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/>
                <a:t>Record&amp;replay</a:t>
              </a:r>
              <a:endParaRPr lang="en-US" sz="2400" dirty="0"/>
            </a:p>
          </p:txBody>
        </p:sp>
      </p:grpSp>
      <p:sp>
        <p:nvSpPr>
          <p:cNvPr id="71" name="TextBox 70">
            <a:extLst>
              <a:ext uri="{FF2B5EF4-FFF2-40B4-BE49-F238E27FC236}">
                <a16:creationId xmlns:a16="http://schemas.microsoft.com/office/drawing/2014/main" id="{13A57848-E92C-5F4D-AB85-7F89C5DF3EDA}"/>
              </a:ext>
            </a:extLst>
          </p:cNvPr>
          <p:cNvSpPr txBox="1"/>
          <p:nvPr/>
        </p:nvSpPr>
        <p:spPr>
          <a:xfrm rot="20800246">
            <a:off x="3237445" y="1478450"/>
            <a:ext cx="2006127" cy="4616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High overhead</a:t>
            </a:r>
          </a:p>
        </p:txBody>
      </p:sp>
    </p:spTree>
    <p:extLst>
      <p:ext uri="{BB962C8B-B14F-4D97-AF65-F5344CB8AC3E}">
        <p14:creationId xmlns:p14="http://schemas.microsoft.com/office/powerpoint/2010/main" val="419434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3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uiExpand="1" build="allAtOnce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1: butterfly effect</a:t>
            </a:r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23</a:t>
            </a:fld>
            <a:endParaRPr lang="en-US"/>
          </a:p>
        </p:txBody>
      </p:sp>
      <p:sp>
        <p:nvSpPr>
          <p:cNvPr id="116" name="Content Placeholder 2">
            <a:extLst>
              <a:ext uri="{FF2B5EF4-FFF2-40B4-BE49-F238E27FC236}">
                <a16:creationId xmlns:a16="http://schemas.microsoft.com/office/drawing/2014/main" id="{D0DC4A02-F49E-FA4E-9B51-0FBB84953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altLang="zh-CN" strike="sngStrike" dirty="0">
                <a:solidFill>
                  <a:schemeClr val="bg1">
                    <a:lumMod val="75000"/>
                  </a:schemeClr>
                </a:solidFill>
              </a:rPr>
              <a:t>Directly</a:t>
            </a:r>
            <a:r>
              <a:rPr lang="zh-CN" altLang="en-US" strike="sngStrike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trike="sngStrike" dirty="0">
                <a:solidFill>
                  <a:schemeClr val="bg1">
                    <a:lumMod val="75000"/>
                  </a:schemeClr>
                </a:solidFill>
              </a:rPr>
              <a:t>b</a:t>
            </a:r>
            <a:r>
              <a:rPr lang="en-US" strike="sngStrike" dirty="0">
                <a:solidFill>
                  <a:schemeClr val="bg1">
                    <a:lumMod val="75000"/>
                  </a:schemeClr>
                </a:solidFill>
              </a:rPr>
              <a:t>orrow classic kernel replay techniques</a:t>
            </a:r>
            <a:r>
              <a:rPr lang="en-US" altLang="zh-CN" strike="sngStrike" dirty="0">
                <a:solidFill>
                  <a:schemeClr val="bg1">
                    <a:lumMod val="75000"/>
                  </a:schemeClr>
                </a:solidFill>
              </a:rPr>
              <a:t>?</a:t>
            </a:r>
            <a:endParaRPr lang="en-US" strike="sngStrike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/>
              <a:t>Solution: </a:t>
            </a:r>
            <a:r>
              <a:rPr lang="en-US" dirty="0" err="1"/>
              <a:t>record&amp;replay</a:t>
            </a:r>
            <a:r>
              <a:rPr lang="en-US" dirty="0"/>
              <a:t> </a:t>
            </a:r>
            <a:r>
              <a:rPr lang="en-US" b="1" dirty="0"/>
              <a:t>packet stream mutations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01FB6D-58D8-0A4D-9AE7-DC4DF6174FC0}"/>
              </a:ext>
            </a:extLst>
          </p:cNvPr>
          <p:cNvSpPr txBox="1"/>
          <p:nvPr/>
        </p:nvSpPr>
        <p:spPr>
          <a:xfrm>
            <a:off x="12150671" y="303766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97BF638-44D7-194C-8CB1-A95F9E740CB7}"/>
              </a:ext>
            </a:extLst>
          </p:cNvPr>
          <p:cNvSpPr txBox="1"/>
          <p:nvPr/>
        </p:nvSpPr>
        <p:spPr>
          <a:xfrm>
            <a:off x="904910" y="2875403"/>
            <a:ext cx="124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Runtime</a:t>
            </a: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E79F8123-358E-3C46-9662-17DA757646BD}"/>
              </a:ext>
            </a:extLst>
          </p:cNvPr>
          <p:cNvGrpSpPr/>
          <p:nvPr/>
        </p:nvGrpSpPr>
        <p:grpSpPr>
          <a:xfrm>
            <a:off x="5141747" y="3383938"/>
            <a:ext cx="2049517" cy="1085514"/>
            <a:chOff x="5156947" y="4439519"/>
            <a:chExt cx="2049517" cy="1085514"/>
          </a:xfrm>
        </p:grpSpPr>
        <p:sp>
          <p:nvSpPr>
            <p:cNvPr id="223" name="Cloud 222">
              <a:extLst>
                <a:ext uri="{FF2B5EF4-FFF2-40B4-BE49-F238E27FC236}">
                  <a16:creationId xmlns:a16="http://schemas.microsoft.com/office/drawing/2014/main" id="{A70A3429-3FD4-BF4A-98B6-FAEB3DFC9578}"/>
                </a:ext>
              </a:extLst>
            </p:cNvPr>
            <p:cNvSpPr/>
            <p:nvPr/>
          </p:nvSpPr>
          <p:spPr>
            <a:xfrm>
              <a:off x="5156947" y="4458113"/>
              <a:ext cx="2049517" cy="1066920"/>
            </a:xfrm>
            <a:prstGeom prst="clou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24" name="Picture 223">
              <a:extLst>
                <a:ext uri="{FF2B5EF4-FFF2-40B4-BE49-F238E27FC236}">
                  <a16:creationId xmlns:a16="http://schemas.microsoft.com/office/drawing/2014/main" id="{11100695-2C1F-7441-8F44-99CE4B6CA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1705" y="4840270"/>
              <a:ext cx="874488" cy="548012"/>
            </a:xfrm>
            <a:prstGeom prst="rect">
              <a:avLst/>
            </a:prstGeom>
          </p:spPr>
        </p:pic>
        <p:pic>
          <p:nvPicPr>
            <p:cNvPr id="225" name="Picture 224">
              <a:extLst>
                <a:ext uri="{FF2B5EF4-FFF2-40B4-BE49-F238E27FC236}">
                  <a16:creationId xmlns:a16="http://schemas.microsoft.com/office/drawing/2014/main" id="{47CA3DC9-4982-FD40-9C2A-F1ECACF83CD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9218" y="4439519"/>
              <a:ext cx="874488" cy="548012"/>
            </a:xfrm>
            <a:prstGeom prst="rect">
              <a:avLst/>
            </a:prstGeom>
          </p:spPr>
        </p:pic>
        <p:pic>
          <p:nvPicPr>
            <p:cNvPr id="226" name="Picture 225">
              <a:extLst>
                <a:ext uri="{FF2B5EF4-FFF2-40B4-BE49-F238E27FC236}">
                  <a16:creationId xmlns:a16="http://schemas.microsoft.com/office/drawing/2014/main" id="{FFFD2736-5A88-2549-BFCA-C08BB76FE49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19140" y="4840270"/>
              <a:ext cx="874488" cy="548012"/>
            </a:xfrm>
            <a:prstGeom prst="rect">
              <a:avLst/>
            </a:prstGeom>
          </p:spPr>
        </p:pic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8C90317-DE89-EE4A-9A53-D5C0E2F13A17}"/>
              </a:ext>
            </a:extLst>
          </p:cNvPr>
          <p:cNvGrpSpPr/>
          <p:nvPr/>
        </p:nvGrpSpPr>
        <p:grpSpPr>
          <a:xfrm>
            <a:off x="1395333" y="3383938"/>
            <a:ext cx="9627215" cy="703334"/>
            <a:chOff x="1395333" y="3383938"/>
            <a:chExt cx="9627215" cy="703334"/>
          </a:xfrm>
        </p:grpSpPr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A7278087-8978-994C-AA4E-13A2AB2FA8F0}"/>
                </a:ext>
              </a:extLst>
            </p:cNvPr>
            <p:cNvSpPr/>
            <p:nvPr/>
          </p:nvSpPr>
          <p:spPr>
            <a:xfrm>
              <a:off x="1395333" y="33839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4E3112A9-40E5-0A40-A192-26AFD3EAA182}"/>
                </a:ext>
              </a:extLst>
            </p:cNvPr>
            <p:cNvSpPr/>
            <p:nvPr/>
          </p:nvSpPr>
          <p:spPr>
            <a:xfrm>
              <a:off x="8138695" y="3396713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60" name="Straight Arrow Connector 59">
              <a:extLst>
                <a:ext uri="{FF2B5EF4-FFF2-40B4-BE49-F238E27FC236}">
                  <a16:creationId xmlns:a16="http://schemas.microsoft.com/office/drawing/2014/main" id="{BC7F92DB-E59E-0846-8DCA-CC29A7332CC7}"/>
                </a:ext>
              </a:extLst>
            </p:cNvPr>
            <p:cNvCxnSpPr>
              <a:cxnSpLocks/>
            </p:cNvCxnSpPr>
            <p:nvPr/>
          </p:nvCxnSpPr>
          <p:spPr>
            <a:xfrm>
              <a:off x="2832938" y="3566711"/>
              <a:ext cx="6819681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635E72C1-DE6D-8B4E-8E7C-28AC1E6F919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32939" y="3943830"/>
              <a:ext cx="6819680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4B714A65-295B-704B-9607-87F980CF7E64}"/>
                </a:ext>
              </a:extLst>
            </p:cNvPr>
            <p:cNvSpPr/>
            <p:nvPr/>
          </p:nvSpPr>
          <p:spPr>
            <a:xfrm>
              <a:off x="9661435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059994BA-2F03-004E-A63F-E4980A612DD1}"/>
                </a:ext>
              </a:extLst>
            </p:cNvPr>
            <p:cNvSpPr/>
            <p:nvPr/>
          </p:nvSpPr>
          <p:spPr>
            <a:xfrm>
              <a:off x="2338501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45E53C4B-EC71-E343-A61B-D127FEB9499D}"/>
                </a:ext>
              </a:extLst>
            </p:cNvPr>
            <p:cNvSpPr/>
            <p:nvPr/>
          </p:nvSpPr>
          <p:spPr>
            <a:xfrm>
              <a:off x="10459651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id="{2E65EA57-94D9-6D4E-AC88-8E5EC2470A45}"/>
                </a:ext>
              </a:extLst>
            </p:cNvPr>
            <p:cNvCxnSpPr>
              <a:cxnSpLocks/>
              <a:stCxn id="64" idx="1"/>
            </p:cNvCxnSpPr>
            <p:nvPr/>
          </p:nvCxnSpPr>
          <p:spPr>
            <a:xfrm flipH="1" flipV="1">
              <a:off x="10147056" y="3715551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EEF1CE03-12AA-6342-AAD7-FE93B598AA20}"/>
                </a:ext>
              </a:extLst>
            </p:cNvPr>
            <p:cNvSpPr/>
            <p:nvPr/>
          </p:nvSpPr>
          <p:spPr>
            <a:xfrm>
              <a:off x="1588252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D2F2243C-976E-9648-A5B0-38B7CC45BE7B}"/>
                </a:ext>
              </a:extLst>
            </p:cNvPr>
            <p:cNvCxnSpPr>
              <a:cxnSpLocks/>
              <a:stCxn id="66" idx="3"/>
            </p:cNvCxnSpPr>
            <p:nvPr/>
          </p:nvCxnSpPr>
          <p:spPr>
            <a:xfrm>
              <a:off x="2070373" y="3727950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92465735-736C-D84F-B942-4258A4FA929F}"/>
              </a:ext>
            </a:extLst>
          </p:cNvPr>
          <p:cNvGrpSpPr/>
          <p:nvPr/>
        </p:nvGrpSpPr>
        <p:grpSpPr>
          <a:xfrm>
            <a:off x="1514475" y="3490148"/>
            <a:ext cx="9376615" cy="690947"/>
            <a:chOff x="1514475" y="3506751"/>
            <a:chExt cx="9376615" cy="690947"/>
          </a:xfrm>
        </p:grpSpPr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E8CF337A-1640-784A-AD18-DD1AEEBAA192}"/>
                </a:ext>
              </a:extLst>
            </p:cNvPr>
            <p:cNvSpPr/>
            <p:nvPr/>
          </p:nvSpPr>
          <p:spPr>
            <a:xfrm>
              <a:off x="1514475" y="35071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A0638D15-4257-4B4F-9170-2B6222A5CD6C}"/>
                </a:ext>
              </a:extLst>
            </p:cNvPr>
            <p:cNvSpPr/>
            <p:nvPr/>
          </p:nvSpPr>
          <p:spPr>
            <a:xfrm>
              <a:off x="8007237" y="3506751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72" name="Straight Arrow Connector 71">
              <a:extLst>
                <a:ext uri="{FF2B5EF4-FFF2-40B4-BE49-F238E27FC236}">
                  <a16:creationId xmlns:a16="http://schemas.microsoft.com/office/drawing/2014/main" id="{E8D65A14-9439-CF40-AF6E-6DC2A33E262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43215" y="4043046"/>
              <a:ext cx="6551028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Arrow Connector 72">
              <a:extLst>
                <a:ext uri="{FF2B5EF4-FFF2-40B4-BE49-F238E27FC236}">
                  <a16:creationId xmlns:a16="http://schemas.microsoft.com/office/drawing/2014/main" id="{3F00C5EC-47B5-334D-AA42-7ABA66B0C1A4}"/>
                </a:ext>
              </a:extLst>
            </p:cNvPr>
            <p:cNvCxnSpPr>
              <a:cxnSpLocks/>
            </p:cNvCxnSpPr>
            <p:nvPr/>
          </p:nvCxnSpPr>
          <p:spPr>
            <a:xfrm>
              <a:off x="2943215" y="3674474"/>
              <a:ext cx="6551027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BC329C8-9C5D-E84E-ADFE-198E76F6FF02}"/>
                </a:ext>
              </a:extLst>
            </p:cNvPr>
            <p:cNvSpPr/>
            <p:nvPr/>
          </p:nvSpPr>
          <p:spPr>
            <a:xfrm>
              <a:off x="9507752" y="3565533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37A1B6E4-428F-FC4E-80DC-00ADB3EC4037}"/>
                </a:ext>
              </a:extLst>
            </p:cNvPr>
            <p:cNvSpPr/>
            <p:nvPr/>
          </p:nvSpPr>
          <p:spPr>
            <a:xfrm>
              <a:off x="2421326" y="3563882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8C6EB2C-2E8C-D043-98E1-6933221FBC42}"/>
                </a:ext>
              </a:extLst>
            </p:cNvPr>
            <p:cNvSpPr/>
            <p:nvPr/>
          </p:nvSpPr>
          <p:spPr>
            <a:xfrm>
              <a:off x="1676156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35F38DED-1D26-B24F-A320-C1AF2B03808F}"/>
                </a:ext>
              </a:extLst>
            </p:cNvPr>
            <p:cNvCxnSpPr>
              <a:cxnSpLocks/>
              <a:stCxn id="76" idx="3"/>
            </p:cNvCxnSpPr>
            <p:nvPr/>
          </p:nvCxnSpPr>
          <p:spPr>
            <a:xfrm>
              <a:off x="2158277" y="3846748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9BFACAF5-7E55-7947-BC2E-5EDC5273E669}"/>
                </a:ext>
              </a:extLst>
            </p:cNvPr>
            <p:cNvSpPr/>
            <p:nvPr/>
          </p:nvSpPr>
          <p:spPr>
            <a:xfrm>
              <a:off x="10338858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1E71B249-74F3-D745-BA84-11D7A3A3576F}"/>
                </a:ext>
              </a:extLst>
            </p:cNvPr>
            <p:cNvCxnSpPr>
              <a:cxnSpLocks/>
              <a:stCxn id="78" idx="1"/>
            </p:cNvCxnSpPr>
            <p:nvPr/>
          </p:nvCxnSpPr>
          <p:spPr>
            <a:xfrm flipH="1" flipV="1">
              <a:off x="10026263" y="3834349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2060F54-30BB-4548-8574-C740D7B5FF17}"/>
              </a:ext>
            </a:extLst>
          </p:cNvPr>
          <p:cNvGrpSpPr/>
          <p:nvPr/>
        </p:nvGrpSpPr>
        <p:grpSpPr>
          <a:xfrm>
            <a:off x="1645259" y="3612536"/>
            <a:ext cx="9113022" cy="694229"/>
            <a:chOff x="1645259" y="5380252"/>
            <a:chExt cx="9113022" cy="694229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7EBB5BA3-E246-7046-9D6C-CAD2D8D36D2D}"/>
                </a:ext>
              </a:extLst>
            </p:cNvPr>
            <p:cNvSpPr/>
            <p:nvPr/>
          </p:nvSpPr>
          <p:spPr>
            <a:xfrm>
              <a:off x="1645259" y="5380252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4C457FF0-D74F-0D41-A7CF-B9B6E7EDBEF9}"/>
                </a:ext>
              </a:extLst>
            </p:cNvPr>
            <p:cNvSpPr/>
            <p:nvPr/>
          </p:nvSpPr>
          <p:spPr>
            <a:xfrm>
              <a:off x="2591878" y="5451263"/>
              <a:ext cx="482121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93957979-0C97-CC4C-8C43-0F124DD2A2F8}"/>
                </a:ext>
              </a:extLst>
            </p:cNvPr>
            <p:cNvSpPr/>
            <p:nvPr/>
          </p:nvSpPr>
          <p:spPr>
            <a:xfrm>
              <a:off x="1837974" y="5445007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84" name="Straight Arrow Connector 83">
              <a:extLst>
                <a:ext uri="{FF2B5EF4-FFF2-40B4-BE49-F238E27FC236}">
                  <a16:creationId xmlns:a16="http://schemas.microsoft.com/office/drawing/2014/main" id="{89EF4726-D13E-CA45-BB61-F65235C7D236}"/>
                </a:ext>
              </a:extLst>
            </p:cNvPr>
            <p:cNvCxnSpPr>
              <a:cxnSpLocks/>
              <a:stCxn id="83" idx="3"/>
              <a:endCxn id="82" idx="1"/>
            </p:cNvCxnSpPr>
            <p:nvPr/>
          </p:nvCxnSpPr>
          <p:spPr>
            <a:xfrm>
              <a:off x="2320095" y="5729202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04F88547-40BB-C346-9A57-08D8470F9DD4}"/>
                </a:ext>
              </a:extLst>
            </p:cNvPr>
            <p:cNvSpPr/>
            <p:nvPr/>
          </p:nvSpPr>
          <p:spPr>
            <a:xfrm>
              <a:off x="7874428" y="5383922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81B4447-D941-7D46-9BF3-DA1F52E37DF4}"/>
                </a:ext>
              </a:extLst>
            </p:cNvPr>
            <p:cNvSpPr/>
            <p:nvPr/>
          </p:nvSpPr>
          <p:spPr>
            <a:xfrm>
              <a:off x="9399243" y="5448673"/>
              <a:ext cx="506753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C78A9E56-AAF0-504D-A99C-D19148FA5C74}"/>
                </a:ext>
              </a:extLst>
            </p:cNvPr>
            <p:cNvSpPr/>
            <p:nvPr/>
          </p:nvSpPr>
          <p:spPr>
            <a:xfrm>
              <a:off x="10218591" y="5461072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88" name="Straight Arrow Connector 87">
              <a:extLst>
                <a:ext uri="{FF2B5EF4-FFF2-40B4-BE49-F238E27FC236}">
                  <a16:creationId xmlns:a16="http://schemas.microsoft.com/office/drawing/2014/main" id="{7379E295-BE59-A441-9C16-E2EF96C89F4D}"/>
                </a:ext>
              </a:extLst>
            </p:cNvPr>
            <p:cNvCxnSpPr>
              <a:cxnSpLocks/>
              <a:stCxn id="87" idx="1"/>
              <a:endCxn id="86" idx="3"/>
            </p:cNvCxnSpPr>
            <p:nvPr/>
          </p:nvCxnSpPr>
          <p:spPr>
            <a:xfrm flipH="1" flipV="1">
              <a:off x="9905996" y="5732868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C92FAB39-0A01-534A-AC0A-56D163F48C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2503" y="5903971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5CB32D9A-7914-444D-B77A-D0269442AD54}"/>
                </a:ext>
              </a:extLst>
            </p:cNvPr>
            <p:cNvCxnSpPr>
              <a:cxnSpLocks/>
            </p:cNvCxnSpPr>
            <p:nvPr/>
          </p:nvCxnSpPr>
          <p:spPr>
            <a:xfrm>
              <a:off x="3082503" y="5535399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2" name="TextBox 171">
            <a:extLst>
              <a:ext uri="{FF2B5EF4-FFF2-40B4-BE49-F238E27FC236}">
                <a16:creationId xmlns:a16="http://schemas.microsoft.com/office/drawing/2014/main" id="{588DF3AD-EA81-D843-B52A-189977F88D00}"/>
              </a:ext>
            </a:extLst>
          </p:cNvPr>
          <p:cNvSpPr txBox="1"/>
          <p:nvPr/>
        </p:nvSpPr>
        <p:spPr>
          <a:xfrm>
            <a:off x="907770" y="4854340"/>
            <a:ext cx="1013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Replay</a:t>
            </a:r>
          </a:p>
        </p:txBody>
      </p:sp>
      <p:grpSp>
        <p:nvGrpSpPr>
          <p:cNvPr id="173" name="Group 172">
            <a:extLst>
              <a:ext uri="{FF2B5EF4-FFF2-40B4-BE49-F238E27FC236}">
                <a16:creationId xmlns:a16="http://schemas.microsoft.com/office/drawing/2014/main" id="{A368D7EA-25FA-764E-8FF5-199615FF7179}"/>
              </a:ext>
            </a:extLst>
          </p:cNvPr>
          <p:cNvGrpSpPr/>
          <p:nvPr/>
        </p:nvGrpSpPr>
        <p:grpSpPr>
          <a:xfrm>
            <a:off x="1397257" y="5344926"/>
            <a:ext cx="9627215" cy="1085514"/>
            <a:chOff x="1397257" y="5190441"/>
            <a:chExt cx="9627215" cy="1085514"/>
          </a:xfrm>
        </p:grpSpPr>
        <p:grpSp>
          <p:nvGrpSpPr>
            <p:cNvPr id="174" name="Group 173">
              <a:extLst>
                <a:ext uri="{FF2B5EF4-FFF2-40B4-BE49-F238E27FC236}">
                  <a16:creationId xmlns:a16="http://schemas.microsoft.com/office/drawing/2014/main" id="{7D2BE92C-EFDD-9747-97AC-DB206BFF7E6D}"/>
                </a:ext>
              </a:extLst>
            </p:cNvPr>
            <p:cNvGrpSpPr/>
            <p:nvPr/>
          </p:nvGrpSpPr>
          <p:grpSpPr>
            <a:xfrm>
              <a:off x="5143671" y="5190441"/>
              <a:ext cx="2049517" cy="1085514"/>
              <a:chOff x="5156947" y="4439519"/>
              <a:chExt cx="2049517" cy="1085514"/>
            </a:xfrm>
          </p:grpSpPr>
          <p:sp>
            <p:nvSpPr>
              <p:cNvPr id="208" name="Cloud 207">
                <a:extLst>
                  <a:ext uri="{FF2B5EF4-FFF2-40B4-BE49-F238E27FC236}">
                    <a16:creationId xmlns:a16="http://schemas.microsoft.com/office/drawing/2014/main" id="{F6C99DE7-9F08-2A44-81DA-0DC5BD2D6C8C}"/>
                  </a:ext>
                </a:extLst>
              </p:cNvPr>
              <p:cNvSpPr/>
              <p:nvPr/>
            </p:nvSpPr>
            <p:spPr>
              <a:xfrm>
                <a:off x="5156947" y="4458113"/>
                <a:ext cx="2049517" cy="1066920"/>
              </a:xfrm>
              <a:prstGeom prst="cloud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209" name="Picture 208">
                <a:extLst>
                  <a:ext uri="{FF2B5EF4-FFF2-40B4-BE49-F238E27FC236}">
                    <a16:creationId xmlns:a16="http://schemas.microsoft.com/office/drawing/2014/main" id="{A1929A63-E994-3A45-8B6B-EF360200A0C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81705" y="4840270"/>
                <a:ext cx="874488" cy="548012"/>
              </a:xfrm>
              <a:prstGeom prst="rect">
                <a:avLst/>
              </a:prstGeom>
            </p:spPr>
          </p:pic>
          <p:pic>
            <p:nvPicPr>
              <p:cNvPr id="210" name="Picture 209">
                <a:extLst>
                  <a:ext uri="{FF2B5EF4-FFF2-40B4-BE49-F238E27FC236}">
                    <a16:creationId xmlns:a16="http://schemas.microsoft.com/office/drawing/2014/main" id="{A549A8E0-B537-EF44-A2F3-F51966ED0F4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49218" y="4439519"/>
                <a:ext cx="874488" cy="548012"/>
              </a:xfrm>
              <a:prstGeom prst="rect">
                <a:avLst/>
              </a:prstGeom>
            </p:spPr>
          </p:pic>
          <p:pic>
            <p:nvPicPr>
              <p:cNvPr id="211" name="Picture 210">
                <a:extLst>
                  <a:ext uri="{FF2B5EF4-FFF2-40B4-BE49-F238E27FC236}">
                    <a16:creationId xmlns:a16="http://schemas.microsoft.com/office/drawing/2014/main" id="{DF5959A4-B5EE-D840-85B0-73390FF5F7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19140" y="4840270"/>
                <a:ext cx="874488" cy="548012"/>
              </a:xfrm>
              <a:prstGeom prst="rect">
                <a:avLst/>
              </a:prstGeom>
            </p:spPr>
          </p:pic>
        </p:grpSp>
        <p:grpSp>
          <p:nvGrpSpPr>
            <p:cNvPr id="175" name="Group 174">
              <a:extLst>
                <a:ext uri="{FF2B5EF4-FFF2-40B4-BE49-F238E27FC236}">
                  <a16:creationId xmlns:a16="http://schemas.microsoft.com/office/drawing/2014/main" id="{B9299F8D-97E6-8D40-B26A-3549703E9D1A}"/>
                </a:ext>
              </a:extLst>
            </p:cNvPr>
            <p:cNvGrpSpPr/>
            <p:nvPr/>
          </p:nvGrpSpPr>
          <p:grpSpPr>
            <a:xfrm>
              <a:off x="1397257" y="5190441"/>
              <a:ext cx="9627215" cy="703334"/>
              <a:chOff x="1395333" y="3383938"/>
              <a:chExt cx="9627215" cy="703334"/>
            </a:xfrm>
          </p:grpSpPr>
          <p:sp>
            <p:nvSpPr>
              <p:cNvPr id="198" name="Rectangle 197">
                <a:extLst>
                  <a:ext uri="{FF2B5EF4-FFF2-40B4-BE49-F238E27FC236}">
                    <a16:creationId xmlns:a16="http://schemas.microsoft.com/office/drawing/2014/main" id="{6FCD35A4-8193-3E44-AD4E-40564BD6F8D1}"/>
                  </a:ext>
                </a:extLst>
              </p:cNvPr>
              <p:cNvSpPr/>
              <p:nvPr/>
            </p:nvSpPr>
            <p:spPr>
              <a:xfrm>
                <a:off x="1395333" y="3383938"/>
                <a:ext cx="2944820" cy="69056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99" name="Rectangle 198">
                <a:extLst>
                  <a:ext uri="{FF2B5EF4-FFF2-40B4-BE49-F238E27FC236}">
                    <a16:creationId xmlns:a16="http://schemas.microsoft.com/office/drawing/2014/main" id="{FBD40B3A-D72A-9F44-AF44-3B5C9432B182}"/>
                  </a:ext>
                </a:extLst>
              </p:cNvPr>
              <p:cNvSpPr/>
              <p:nvPr/>
            </p:nvSpPr>
            <p:spPr>
              <a:xfrm>
                <a:off x="8138695" y="3396713"/>
                <a:ext cx="2883853" cy="69055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cxnSp>
            <p:nvCxnSpPr>
              <p:cNvPr id="200" name="Straight Arrow Connector 199">
                <a:extLst>
                  <a:ext uri="{FF2B5EF4-FFF2-40B4-BE49-F238E27FC236}">
                    <a16:creationId xmlns:a16="http://schemas.microsoft.com/office/drawing/2014/main" id="{0A2AF2B0-8A6A-3643-AF2B-19C65C3A0A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32938" y="3566711"/>
                <a:ext cx="6819681" cy="0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Straight Arrow Connector 200">
                <a:extLst>
                  <a:ext uri="{FF2B5EF4-FFF2-40B4-BE49-F238E27FC236}">
                    <a16:creationId xmlns:a16="http://schemas.microsoft.com/office/drawing/2014/main" id="{DD8E09AB-2035-0843-BE32-99955E7098F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32939" y="3943830"/>
                <a:ext cx="6819680" cy="0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2" name="Rectangle 201">
                <a:extLst>
                  <a:ext uri="{FF2B5EF4-FFF2-40B4-BE49-F238E27FC236}">
                    <a16:creationId xmlns:a16="http://schemas.microsoft.com/office/drawing/2014/main" id="{50D8F9A7-EF41-AE4B-BA4E-3876DA4D3FA4}"/>
                  </a:ext>
                </a:extLst>
              </p:cNvPr>
              <p:cNvSpPr/>
              <p:nvPr/>
            </p:nvSpPr>
            <p:spPr>
              <a:xfrm>
                <a:off x="9661435" y="3445023"/>
                <a:ext cx="506753" cy="568389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203" name="Rectangle 202">
                <a:extLst>
                  <a:ext uri="{FF2B5EF4-FFF2-40B4-BE49-F238E27FC236}">
                    <a16:creationId xmlns:a16="http://schemas.microsoft.com/office/drawing/2014/main" id="{4B8A0104-3393-7046-8F76-6CBE06542908}"/>
                  </a:ext>
                </a:extLst>
              </p:cNvPr>
              <p:cNvSpPr/>
              <p:nvPr/>
            </p:nvSpPr>
            <p:spPr>
              <a:xfrm>
                <a:off x="2338501" y="3445023"/>
                <a:ext cx="506753" cy="568389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204" name="Rectangle 203">
                <a:extLst>
                  <a:ext uri="{FF2B5EF4-FFF2-40B4-BE49-F238E27FC236}">
                    <a16:creationId xmlns:a16="http://schemas.microsoft.com/office/drawing/2014/main" id="{7C6A61B9-11C7-7445-8C45-CD17D61702E8}"/>
                  </a:ext>
                </a:extLst>
              </p:cNvPr>
              <p:cNvSpPr/>
              <p:nvPr/>
            </p:nvSpPr>
            <p:spPr>
              <a:xfrm>
                <a:off x="10459651" y="3443755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205" name="Straight Arrow Connector 204">
                <a:extLst>
                  <a:ext uri="{FF2B5EF4-FFF2-40B4-BE49-F238E27FC236}">
                    <a16:creationId xmlns:a16="http://schemas.microsoft.com/office/drawing/2014/main" id="{892C7045-018E-5B41-81EF-19471C77061F}"/>
                  </a:ext>
                </a:extLst>
              </p:cNvPr>
              <p:cNvCxnSpPr>
                <a:cxnSpLocks/>
                <a:stCxn id="204" idx="1"/>
              </p:cNvCxnSpPr>
              <p:nvPr/>
            </p:nvCxnSpPr>
            <p:spPr>
              <a:xfrm flipH="1" flipV="1">
                <a:off x="10147056" y="3715551"/>
                <a:ext cx="312595" cy="12399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6" name="Rectangle 205">
                <a:extLst>
                  <a:ext uri="{FF2B5EF4-FFF2-40B4-BE49-F238E27FC236}">
                    <a16:creationId xmlns:a16="http://schemas.microsoft.com/office/drawing/2014/main" id="{E3F93A5B-5354-DC4D-93F0-50BC5EE4656B}"/>
                  </a:ext>
                </a:extLst>
              </p:cNvPr>
              <p:cNvSpPr/>
              <p:nvPr/>
            </p:nvSpPr>
            <p:spPr>
              <a:xfrm>
                <a:off x="1588252" y="3443755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207" name="Straight Arrow Connector 206">
                <a:extLst>
                  <a:ext uri="{FF2B5EF4-FFF2-40B4-BE49-F238E27FC236}">
                    <a16:creationId xmlns:a16="http://schemas.microsoft.com/office/drawing/2014/main" id="{F94474AA-BF2E-6B4C-B5F0-1FF819E91B61}"/>
                  </a:ext>
                </a:extLst>
              </p:cNvPr>
              <p:cNvCxnSpPr>
                <a:cxnSpLocks/>
                <a:stCxn id="206" idx="3"/>
              </p:cNvCxnSpPr>
              <p:nvPr/>
            </p:nvCxnSpPr>
            <p:spPr>
              <a:xfrm>
                <a:off x="2070373" y="3727950"/>
                <a:ext cx="271783" cy="6256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6" name="Group 175">
              <a:extLst>
                <a:ext uri="{FF2B5EF4-FFF2-40B4-BE49-F238E27FC236}">
                  <a16:creationId xmlns:a16="http://schemas.microsoft.com/office/drawing/2014/main" id="{EEF765BE-83CD-7343-B353-2201C0438DBB}"/>
                </a:ext>
              </a:extLst>
            </p:cNvPr>
            <p:cNvGrpSpPr/>
            <p:nvPr/>
          </p:nvGrpSpPr>
          <p:grpSpPr>
            <a:xfrm>
              <a:off x="1516399" y="5296651"/>
              <a:ext cx="9376615" cy="690947"/>
              <a:chOff x="1514475" y="3506751"/>
              <a:chExt cx="9376615" cy="690947"/>
            </a:xfrm>
          </p:grpSpPr>
          <p:sp>
            <p:nvSpPr>
              <p:cNvPr id="188" name="Rectangle 187">
                <a:extLst>
                  <a:ext uri="{FF2B5EF4-FFF2-40B4-BE49-F238E27FC236}">
                    <a16:creationId xmlns:a16="http://schemas.microsoft.com/office/drawing/2014/main" id="{22F61AE1-BE6E-B74F-A3C9-FFA0A3D21F60}"/>
                  </a:ext>
                </a:extLst>
              </p:cNvPr>
              <p:cNvSpPr/>
              <p:nvPr/>
            </p:nvSpPr>
            <p:spPr>
              <a:xfrm>
                <a:off x="1514475" y="3507138"/>
                <a:ext cx="2944820" cy="69056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89" name="Rectangle 188">
                <a:extLst>
                  <a:ext uri="{FF2B5EF4-FFF2-40B4-BE49-F238E27FC236}">
                    <a16:creationId xmlns:a16="http://schemas.microsoft.com/office/drawing/2014/main" id="{11009AD2-C816-824E-8988-55CC22B8CC9A}"/>
                  </a:ext>
                </a:extLst>
              </p:cNvPr>
              <p:cNvSpPr/>
              <p:nvPr/>
            </p:nvSpPr>
            <p:spPr>
              <a:xfrm>
                <a:off x="8007237" y="3506751"/>
                <a:ext cx="2883853" cy="69055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cxnSp>
            <p:nvCxnSpPr>
              <p:cNvPr id="190" name="Straight Arrow Connector 189">
                <a:extLst>
                  <a:ext uri="{FF2B5EF4-FFF2-40B4-BE49-F238E27FC236}">
                    <a16:creationId xmlns:a16="http://schemas.microsoft.com/office/drawing/2014/main" id="{E4DBABB0-B2AD-6C47-85C1-A23C2C1EC55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43215" y="4043046"/>
                <a:ext cx="6551028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Arrow Connector 190">
                <a:extLst>
                  <a:ext uri="{FF2B5EF4-FFF2-40B4-BE49-F238E27FC236}">
                    <a16:creationId xmlns:a16="http://schemas.microsoft.com/office/drawing/2014/main" id="{6E1FC5A3-FDD6-364A-B93C-37EBBFBE2FB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43215" y="3674474"/>
                <a:ext cx="6551027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Rectangle 191">
                <a:extLst>
                  <a:ext uri="{FF2B5EF4-FFF2-40B4-BE49-F238E27FC236}">
                    <a16:creationId xmlns:a16="http://schemas.microsoft.com/office/drawing/2014/main" id="{0810E841-08B8-6A40-83D9-53E896CFE7EA}"/>
                  </a:ext>
                </a:extLst>
              </p:cNvPr>
              <p:cNvSpPr/>
              <p:nvPr/>
            </p:nvSpPr>
            <p:spPr>
              <a:xfrm>
                <a:off x="9507752" y="3565533"/>
                <a:ext cx="506753" cy="56838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193" name="Rectangle 192">
                <a:extLst>
                  <a:ext uri="{FF2B5EF4-FFF2-40B4-BE49-F238E27FC236}">
                    <a16:creationId xmlns:a16="http://schemas.microsoft.com/office/drawing/2014/main" id="{766A092D-D5FD-2345-95C9-5F7DA95BB76C}"/>
                  </a:ext>
                </a:extLst>
              </p:cNvPr>
              <p:cNvSpPr/>
              <p:nvPr/>
            </p:nvSpPr>
            <p:spPr>
              <a:xfrm>
                <a:off x="2421326" y="3563882"/>
                <a:ext cx="506753" cy="56838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194" name="Rectangle 193">
                <a:extLst>
                  <a:ext uri="{FF2B5EF4-FFF2-40B4-BE49-F238E27FC236}">
                    <a16:creationId xmlns:a16="http://schemas.microsoft.com/office/drawing/2014/main" id="{6F751CD6-37FA-7A49-BE7F-49C83EAB8A91}"/>
                  </a:ext>
                </a:extLst>
              </p:cNvPr>
              <p:cNvSpPr/>
              <p:nvPr/>
            </p:nvSpPr>
            <p:spPr>
              <a:xfrm>
                <a:off x="1676156" y="3562553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195" name="Straight Arrow Connector 194">
                <a:extLst>
                  <a:ext uri="{FF2B5EF4-FFF2-40B4-BE49-F238E27FC236}">
                    <a16:creationId xmlns:a16="http://schemas.microsoft.com/office/drawing/2014/main" id="{9A53B42F-FFF9-1747-BB0F-DCF0F140BA7D}"/>
                  </a:ext>
                </a:extLst>
              </p:cNvPr>
              <p:cNvCxnSpPr>
                <a:cxnSpLocks/>
                <a:stCxn id="194" idx="3"/>
              </p:cNvCxnSpPr>
              <p:nvPr/>
            </p:nvCxnSpPr>
            <p:spPr>
              <a:xfrm>
                <a:off x="2158277" y="3846748"/>
                <a:ext cx="271783" cy="6256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6" name="Rectangle 195">
                <a:extLst>
                  <a:ext uri="{FF2B5EF4-FFF2-40B4-BE49-F238E27FC236}">
                    <a16:creationId xmlns:a16="http://schemas.microsoft.com/office/drawing/2014/main" id="{0A575230-EB13-B141-A6E8-C306A4DE6387}"/>
                  </a:ext>
                </a:extLst>
              </p:cNvPr>
              <p:cNvSpPr/>
              <p:nvPr/>
            </p:nvSpPr>
            <p:spPr>
              <a:xfrm>
                <a:off x="10338858" y="3562553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197" name="Straight Arrow Connector 196">
                <a:extLst>
                  <a:ext uri="{FF2B5EF4-FFF2-40B4-BE49-F238E27FC236}">
                    <a16:creationId xmlns:a16="http://schemas.microsoft.com/office/drawing/2014/main" id="{10BCD1FE-DD81-0644-9DB7-CEF626FB10D1}"/>
                  </a:ext>
                </a:extLst>
              </p:cNvPr>
              <p:cNvCxnSpPr>
                <a:cxnSpLocks/>
                <a:stCxn id="196" idx="1"/>
              </p:cNvCxnSpPr>
              <p:nvPr/>
            </p:nvCxnSpPr>
            <p:spPr>
              <a:xfrm flipH="1" flipV="1">
                <a:off x="10026263" y="3834349"/>
                <a:ext cx="312595" cy="12399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7" name="Group 176">
              <a:extLst>
                <a:ext uri="{FF2B5EF4-FFF2-40B4-BE49-F238E27FC236}">
                  <a16:creationId xmlns:a16="http://schemas.microsoft.com/office/drawing/2014/main" id="{AEBA7364-537B-B647-8F22-A14C316059A4}"/>
                </a:ext>
              </a:extLst>
            </p:cNvPr>
            <p:cNvGrpSpPr/>
            <p:nvPr/>
          </p:nvGrpSpPr>
          <p:grpSpPr>
            <a:xfrm>
              <a:off x="1647183" y="5419039"/>
              <a:ext cx="9113022" cy="694229"/>
              <a:chOff x="1645259" y="5380252"/>
              <a:chExt cx="9113022" cy="694229"/>
            </a:xfrm>
          </p:grpSpPr>
          <p:sp>
            <p:nvSpPr>
              <p:cNvPr id="178" name="Rectangle 177">
                <a:extLst>
                  <a:ext uri="{FF2B5EF4-FFF2-40B4-BE49-F238E27FC236}">
                    <a16:creationId xmlns:a16="http://schemas.microsoft.com/office/drawing/2014/main" id="{7B657FC3-3516-F94F-A8D8-95C42340CA79}"/>
                  </a:ext>
                </a:extLst>
              </p:cNvPr>
              <p:cNvSpPr/>
              <p:nvPr/>
            </p:nvSpPr>
            <p:spPr>
              <a:xfrm>
                <a:off x="1645259" y="5380252"/>
                <a:ext cx="2944820" cy="69056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79" name="Rectangle 178">
                <a:extLst>
                  <a:ext uri="{FF2B5EF4-FFF2-40B4-BE49-F238E27FC236}">
                    <a16:creationId xmlns:a16="http://schemas.microsoft.com/office/drawing/2014/main" id="{8778B49C-9066-F442-9B57-4AABD3723BB6}"/>
                  </a:ext>
                </a:extLst>
              </p:cNvPr>
              <p:cNvSpPr/>
              <p:nvPr/>
            </p:nvSpPr>
            <p:spPr>
              <a:xfrm>
                <a:off x="2591878" y="5451263"/>
                <a:ext cx="482121" cy="568389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180" name="Rectangle 179">
                <a:extLst>
                  <a:ext uri="{FF2B5EF4-FFF2-40B4-BE49-F238E27FC236}">
                    <a16:creationId xmlns:a16="http://schemas.microsoft.com/office/drawing/2014/main" id="{F84D98CA-147F-0942-A311-51E01B7C46C1}"/>
                  </a:ext>
                </a:extLst>
              </p:cNvPr>
              <p:cNvSpPr/>
              <p:nvPr/>
            </p:nvSpPr>
            <p:spPr>
              <a:xfrm>
                <a:off x="1837974" y="5445007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181" name="Straight Arrow Connector 180">
                <a:extLst>
                  <a:ext uri="{FF2B5EF4-FFF2-40B4-BE49-F238E27FC236}">
                    <a16:creationId xmlns:a16="http://schemas.microsoft.com/office/drawing/2014/main" id="{4C056483-A20C-024B-85D7-20B283D76FEE}"/>
                  </a:ext>
                </a:extLst>
              </p:cNvPr>
              <p:cNvCxnSpPr>
                <a:cxnSpLocks/>
                <a:stCxn id="180" idx="3"/>
                <a:endCxn id="179" idx="1"/>
              </p:cNvCxnSpPr>
              <p:nvPr/>
            </p:nvCxnSpPr>
            <p:spPr>
              <a:xfrm>
                <a:off x="2320095" y="5729202"/>
                <a:ext cx="271783" cy="6256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AE5F7A15-75B9-B04B-A10A-0A05A149DA06}"/>
                  </a:ext>
                </a:extLst>
              </p:cNvPr>
              <p:cNvSpPr/>
              <p:nvPr/>
            </p:nvSpPr>
            <p:spPr>
              <a:xfrm>
                <a:off x="7874428" y="5383922"/>
                <a:ext cx="2883853" cy="69055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83" name="Rectangle 182">
                <a:extLst>
                  <a:ext uri="{FF2B5EF4-FFF2-40B4-BE49-F238E27FC236}">
                    <a16:creationId xmlns:a16="http://schemas.microsoft.com/office/drawing/2014/main" id="{4F606924-1257-7C47-A8C6-FB52BA9E3298}"/>
                  </a:ext>
                </a:extLst>
              </p:cNvPr>
              <p:cNvSpPr/>
              <p:nvPr/>
            </p:nvSpPr>
            <p:spPr>
              <a:xfrm>
                <a:off x="9399243" y="5448673"/>
                <a:ext cx="506753" cy="568389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184" name="Rectangle 183">
                <a:extLst>
                  <a:ext uri="{FF2B5EF4-FFF2-40B4-BE49-F238E27FC236}">
                    <a16:creationId xmlns:a16="http://schemas.microsoft.com/office/drawing/2014/main" id="{B41336ED-E12B-FC4F-9A10-F0F857E45B89}"/>
                  </a:ext>
                </a:extLst>
              </p:cNvPr>
              <p:cNvSpPr/>
              <p:nvPr/>
            </p:nvSpPr>
            <p:spPr>
              <a:xfrm>
                <a:off x="10218591" y="5461072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185" name="Straight Arrow Connector 184">
                <a:extLst>
                  <a:ext uri="{FF2B5EF4-FFF2-40B4-BE49-F238E27FC236}">
                    <a16:creationId xmlns:a16="http://schemas.microsoft.com/office/drawing/2014/main" id="{52B00680-87B7-5F4B-9614-31F674801B9D}"/>
                  </a:ext>
                </a:extLst>
              </p:cNvPr>
              <p:cNvCxnSpPr>
                <a:cxnSpLocks/>
                <a:stCxn id="184" idx="1"/>
                <a:endCxn id="183" idx="3"/>
              </p:cNvCxnSpPr>
              <p:nvPr/>
            </p:nvCxnSpPr>
            <p:spPr>
              <a:xfrm flipH="1" flipV="1">
                <a:off x="9905996" y="5732868"/>
                <a:ext cx="312595" cy="12399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Arrow Connector 185">
                <a:extLst>
                  <a:ext uri="{FF2B5EF4-FFF2-40B4-BE49-F238E27FC236}">
                    <a16:creationId xmlns:a16="http://schemas.microsoft.com/office/drawing/2014/main" id="{AD4D936F-689F-D14D-A011-73AF17B26FA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82503" y="5903971"/>
                <a:ext cx="6316740" cy="0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Arrow Connector 186">
                <a:extLst>
                  <a:ext uri="{FF2B5EF4-FFF2-40B4-BE49-F238E27FC236}">
                    <a16:creationId xmlns:a16="http://schemas.microsoft.com/office/drawing/2014/main" id="{4AFBA463-20C0-A64B-A20D-B2F53DC272C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82503" y="5535399"/>
                <a:ext cx="6316740" cy="0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95" name="Rectangle 94">
            <a:extLst>
              <a:ext uri="{FF2B5EF4-FFF2-40B4-BE49-F238E27FC236}">
                <a16:creationId xmlns:a16="http://schemas.microsoft.com/office/drawing/2014/main" id="{141B84C6-6AA2-2143-BAD7-4817B3364C64}"/>
              </a:ext>
            </a:extLst>
          </p:cNvPr>
          <p:cNvSpPr/>
          <p:nvPr/>
        </p:nvSpPr>
        <p:spPr>
          <a:xfrm>
            <a:off x="7412196" y="4321385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3D07B620-5C22-4949-9013-C5165F7EAF6C}"/>
              </a:ext>
            </a:extLst>
          </p:cNvPr>
          <p:cNvSpPr/>
          <p:nvPr/>
        </p:nvSpPr>
        <p:spPr>
          <a:xfrm>
            <a:off x="7709739" y="4322089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Rectangle 102">
            <a:extLst>
              <a:ext uri="{FF2B5EF4-FFF2-40B4-BE49-F238E27FC236}">
                <a16:creationId xmlns:a16="http://schemas.microsoft.com/office/drawing/2014/main" id="{09560009-F14C-3743-A45E-AA6B20CCCCEC}"/>
              </a:ext>
            </a:extLst>
          </p:cNvPr>
          <p:cNvSpPr/>
          <p:nvPr/>
        </p:nvSpPr>
        <p:spPr>
          <a:xfrm>
            <a:off x="7992858" y="4321384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Rectangle 103">
            <a:extLst>
              <a:ext uri="{FF2B5EF4-FFF2-40B4-BE49-F238E27FC236}">
                <a16:creationId xmlns:a16="http://schemas.microsoft.com/office/drawing/2014/main" id="{CB24AB0C-6A3F-BD4A-AA32-E9689B42359F}"/>
              </a:ext>
            </a:extLst>
          </p:cNvPr>
          <p:cNvSpPr/>
          <p:nvPr/>
        </p:nvSpPr>
        <p:spPr>
          <a:xfrm>
            <a:off x="8282019" y="4321383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65F3ED8D-5B46-E94D-837B-710C54D5C8C2}"/>
              </a:ext>
            </a:extLst>
          </p:cNvPr>
          <p:cNvSpPr/>
          <p:nvPr/>
        </p:nvSpPr>
        <p:spPr>
          <a:xfrm>
            <a:off x="8563604" y="4321382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>
            <a:extLst>
              <a:ext uri="{FF2B5EF4-FFF2-40B4-BE49-F238E27FC236}">
                <a16:creationId xmlns:a16="http://schemas.microsoft.com/office/drawing/2014/main" id="{D7210D77-0D6F-A840-9132-41D7CBAC3159}"/>
              </a:ext>
            </a:extLst>
          </p:cNvPr>
          <p:cNvSpPr/>
          <p:nvPr/>
        </p:nvSpPr>
        <p:spPr>
          <a:xfrm>
            <a:off x="7412196" y="6274659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ectangle 108">
            <a:extLst>
              <a:ext uri="{FF2B5EF4-FFF2-40B4-BE49-F238E27FC236}">
                <a16:creationId xmlns:a16="http://schemas.microsoft.com/office/drawing/2014/main" id="{243486BB-3917-0B45-9483-795902D64FCA}"/>
              </a:ext>
            </a:extLst>
          </p:cNvPr>
          <p:cNvSpPr/>
          <p:nvPr/>
        </p:nvSpPr>
        <p:spPr>
          <a:xfrm>
            <a:off x="7709739" y="6275363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>
            <a:extLst>
              <a:ext uri="{FF2B5EF4-FFF2-40B4-BE49-F238E27FC236}">
                <a16:creationId xmlns:a16="http://schemas.microsoft.com/office/drawing/2014/main" id="{C382FB27-A6FA-4146-BB85-A127C24F85D7}"/>
              </a:ext>
            </a:extLst>
          </p:cNvPr>
          <p:cNvSpPr/>
          <p:nvPr/>
        </p:nvSpPr>
        <p:spPr>
          <a:xfrm>
            <a:off x="7992858" y="6274658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Rectangle 111">
            <a:extLst>
              <a:ext uri="{FF2B5EF4-FFF2-40B4-BE49-F238E27FC236}">
                <a16:creationId xmlns:a16="http://schemas.microsoft.com/office/drawing/2014/main" id="{F1AEE510-974F-BF49-9FD1-E5DAC54F06EC}"/>
              </a:ext>
            </a:extLst>
          </p:cNvPr>
          <p:cNvSpPr/>
          <p:nvPr/>
        </p:nvSpPr>
        <p:spPr>
          <a:xfrm>
            <a:off x="8282019" y="6274657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>
            <a:extLst>
              <a:ext uri="{FF2B5EF4-FFF2-40B4-BE49-F238E27FC236}">
                <a16:creationId xmlns:a16="http://schemas.microsoft.com/office/drawing/2014/main" id="{0EE22FF2-BD24-F44E-9316-72C273FF2E64}"/>
              </a:ext>
            </a:extLst>
          </p:cNvPr>
          <p:cNvSpPr/>
          <p:nvPr/>
        </p:nvSpPr>
        <p:spPr>
          <a:xfrm>
            <a:off x="8563604" y="6274656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14">
            <a:extLst>
              <a:ext uri="{FF2B5EF4-FFF2-40B4-BE49-F238E27FC236}">
                <a16:creationId xmlns:a16="http://schemas.microsoft.com/office/drawing/2014/main" id="{1B3BA4AF-C706-A94B-A240-C64C9795598B}"/>
              </a:ext>
            </a:extLst>
          </p:cNvPr>
          <p:cNvSpPr/>
          <p:nvPr/>
        </p:nvSpPr>
        <p:spPr>
          <a:xfrm>
            <a:off x="8829244" y="4321719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04F70BA-3AA1-044D-A403-42D658013829}"/>
              </a:ext>
            </a:extLst>
          </p:cNvPr>
          <p:cNvSpPr txBox="1"/>
          <p:nvPr/>
        </p:nvSpPr>
        <p:spPr>
          <a:xfrm>
            <a:off x="5519901" y="4556992"/>
            <a:ext cx="800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Drop</a:t>
            </a:r>
          </a:p>
        </p:txBody>
      </p:sp>
      <p:sp>
        <p:nvSpPr>
          <p:cNvPr id="117" name="Rectangle 116">
            <a:extLst>
              <a:ext uri="{FF2B5EF4-FFF2-40B4-BE49-F238E27FC236}">
                <a16:creationId xmlns:a16="http://schemas.microsoft.com/office/drawing/2014/main" id="{7FF3DB79-6817-6D42-B74B-9AD56BF5C56F}"/>
              </a:ext>
            </a:extLst>
          </p:cNvPr>
          <p:cNvSpPr/>
          <p:nvPr/>
        </p:nvSpPr>
        <p:spPr>
          <a:xfrm>
            <a:off x="9092480" y="4321719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1DBE3801-B40B-9147-ACF9-60ECADA9BB29}"/>
              </a:ext>
            </a:extLst>
          </p:cNvPr>
          <p:cNvSpPr txBox="1"/>
          <p:nvPr/>
        </p:nvSpPr>
        <p:spPr>
          <a:xfrm>
            <a:off x="6435067" y="4556992"/>
            <a:ext cx="14201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Mark ECN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533DC6-7BFC-7248-BADA-2CE642C806DB}"/>
              </a:ext>
            </a:extLst>
          </p:cNvPr>
          <p:cNvSpPr/>
          <p:nvPr/>
        </p:nvSpPr>
        <p:spPr>
          <a:xfrm>
            <a:off x="5519902" y="4557459"/>
            <a:ext cx="2386464" cy="752188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192E66-8618-2945-9BDA-986F79E2721D}"/>
              </a:ext>
            </a:extLst>
          </p:cNvPr>
          <p:cNvSpPr txBox="1"/>
          <p:nvPr/>
        </p:nvSpPr>
        <p:spPr>
          <a:xfrm>
            <a:off x="8241152" y="4632145"/>
            <a:ext cx="3273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Packet stream mutations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7F35302-FFFC-9B4F-B594-D9921389C021}"/>
              </a:ext>
            </a:extLst>
          </p:cNvPr>
          <p:cNvCxnSpPr>
            <a:cxnSpLocks/>
            <a:stCxn id="8" idx="1"/>
            <a:endCxn id="6" idx="3"/>
          </p:cNvCxnSpPr>
          <p:nvPr/>
        </p:nvCxnSpPr>
        <p:spPr>
          <a:xfrm flipH="1">
            <a:off x="7906366" y="4862978"/>
            <a:ext cx="334786" cy="7057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TextBox 121">
            <a:extLst>
              <a:ext uri="{FF2B5EF4-FFF2-40B4-BE49-F238E27FC236}">
                <a16:creationId xmlns:a16="http://schemas.microsoft.com/office/drawing/2014/main" id="{C647FCA8-996E-684C-A697-04CADCA92906}"/>
              </a:ext>
            </a:extLst>
          </p:cNvPr>
          <p:cNvSpPr txBox="1"/>
          <p:nvPr/>
        </p:nvSpPr>
        <p:spPr>
          <a:xfrm>
            <a:off x="5996626" y="4889647"/>
            <a:ext cx="1564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Reordering</a:t>
            </a:r>
          </a:p>
        </p:txBody>
      </p:sp>
    </p:spTree>
    <p:extLst>
      <p:ext uri="{BB962C8B-B14F-4D97-AF65-F5344CB8AC3E}">
        <p14:creationId xmlns:p14="http://schemas.microsoft.com/office/powerpoint/2010/main" val="1993708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-0.36198 0 " pathEditMode="relative" ptsTypes="AA">
                                      <p:cBhvr>
                                        <p:cTn id="6" dur="2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"/>
                            </p:stCondLst>
                            <p:childTnLst>
                              <p:par>
                                <p:cTn id="8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3.7037E-6 L -0.36198 -3.7037E-6 " pathEditMode="relative" rAng="0" ptsTypes="AA">
                                      <p:cBhvr>
                                        <p:cTn id="9" dur="2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400"/>
                            </p:stCondLst>
                            <p:childTnLst>
                              <p:par>
                                <p:cTn id="11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2.22222E-6 L -0.36198 -2.22222E-6 " pathEditMode="relative" rAng="0" ptsTypes="AA">
                                      <p:cBhvr>
                                        <p:cTn id="12" dur="2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600"/>
                            </p:stCondLst>
                            <p:childTnLst>
                              <p:par>
                                <p:cTn id="14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-2.22222E-6 L -0.36198 -2.22222E-6 " pathEditMode="relative" rAng="0" ptsTypes="AA">
                                      <p:cBhvr>
                                        <p:cTn id="15" dur="2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800"/>
                            </p:stCondLst>
                            <p:childTnLst>
                              <p:par>
                                <p:cTn id="1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-2.22222E-6 L -0.36198 -2.22222E-6 " pathEditMode="relative" rAng="0" ptsTypes="AA">
                                      <p:cBhvr>
                                        <p:cTn id="18" dur="2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4.07407E-6 L -0.36198 4.07407E-6 " pathEditMode="relative" rAng="0" ptsTypes="AA">
                                      <p:cBhvr>
                                        <p:cTn id="22" dur="2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"/>
                            </p:stCondLst>
                            <p:childTnLst>
                              <p:par>
                                <p:cTn id="24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4.07407E-6 L -0.36198 4.07407E-6 " pathEditMode="relative" rAng="0" ptsTypes="AA">
                                      <p:cBhvr>
                                        <p:cTn id="25" dur="2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00"/>
                            </p:stCondLst>
                            <p:childTnLst>
                              <p:par>
                                <p:cTn id="27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07407E-6 L -0.36198 4.07407E-6 " pathEditMode="relative" rAng="0" ptsTypes="AA">
                                      <p:cBhvr>
                                        <p:cTn id="28" dur="2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600"/>
                            </p:stCondLst>
                            <p:childTnLst>
                              <p:par>
                                <p:cTn id="30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4.07407E-6 L -0.36198 4.07407E-6 " pathEditMode="relative" rAng="0" ptsTypes="AA">
                                      <p:cBhvr>
                                        <p:cTn id="31" dur="2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800"/>
                            </p:stCondLst>
                            <p:childTnLst>
                              <p:par>
                                <p:cTn id="3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07407E-6 L -0.36198 4.07407E-6 " pathEditMode="relative" rAng="0" ptsTypes="AA">
                                      <p:cBhvr>
                                        <p:cTn id="34" dur="2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809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5E-6 -2.22222E-6 L -0.22474 -2.22222E-6 " pathEditMode="relative" rAng="0" ptsTypes="AA">
                                      <p:cBhvr>
                                        <p:cTn id="38" dur="2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3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"/>
                            </p:stCondLst>
                            <p:childTnLst>
                              <p:par>
                                <p:cTn id="40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"/>
                            </p:stCondLst>
                            <p:childTnLst>
                              <p:par>
                                <p:cTn id="45" presetID="42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10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2.22222E-6 L -0.22474 -2.22222E-6 " pathEditMode="relative" rAng="0" ptsTypes="AA">
                                      <p:cBhvr>
                                        <p:cTn id="53" dur="2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23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00"/>
                            </p:stCondLst>
                            <p:childTnLst>
                              <p:par>
                                <p:cTn id="55" presetID="23" presetClass="entr" presetSubtype="32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00"/>
                            </p:stCondLst>
                            <p:childTnLst>
                              <p:par>
                                <p:cTn id="60" presetID="0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2473 1.85185E-6 L -0.38268 1.85185E-6 " pathEditMode="relative" rAng="0" ptsTypes="AA">
                                      <p:cBhvr>
                                        <p:cTn id="61" dur="2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90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 animBg="1"/>
      <p:bldP spid="102" grpId="0" animBg="1"/>
      <p:bldP spid="103" grpId="0" animBg="1"/>
      <p:bldP spid="104" grpId="0" animBg="1"/>
      <p:bldP spid="105" grpId="0" animBg="1"/>
      <p:bldP spid="107" grpId="0" animBg="1"/>
      <p:bldP spid="109" grpId="0" animBg="1"/>
      <p:bldP spid="111" grpId="0" animBg="1"/>
      <p:bldP spid="112" grpId="0" animBg="1"/>
      <p:bldP spid="114" grpId="0" animBg="1"/>
      <p:bldP spid="115" grpId="0" animBg="1"/>
      <p:bldP spid="115" grpId="1" animBg="1"/>
      <p:bldP spid="5" grpId="0"/>
      <p:bldP spid="117" grpId="0" animBg="1"/>
      <p:bldP spid="117" grpId="1" animBg="1"/>
      <p:bldP spid="118" grpId="2"/>
      <p:bldP spid="6" grpId="0" animBg="1"/>
      <p:bldP spid="8" grpId="0"/>
      <p:bldP spid="12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BA083-78E6-9848-8E77-9303E7FE3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1: butterfly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51536-820E-734B-8AD2-1376DEF5B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trike="sngStrike" dirty="0">
                <a:solidFill>
                  <a:schemeClr val="bg1">
                    <a:lumMod val="75000"/>
                  </a:schemeClr>
                </a:solidFill>
              </a:rPr>
              <a:t>Directly</a:t>
            </a:r>
            <a:r>
              <a:rPr lang="zh-CN" altLang="en-US" strike="sngStrike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zh-CN" strike="sngStrike" dirty="0">
                <a:solidFill>
                  <a:schemeClr val="bg1">
                    <a:lumMod val="75000"/>
                  </a:schemeClr>
                </a:solidFill>
              </a:rPr>
              <a:t>b</a:t>
            </a:r>
            <a:r>
              <a:rPr lang="en-US" strike="sngStrike" dirty="0">
                <a:solidFill>
                  <a:schemeClr val="bg1">
                    <a:lumMod val="75000"/>
                  </a:schemeClr>
                </a:solidFill>
              </a:rPr>
              <a:t>orrow classic kernel replay techniques</a:t>
            </a:r>
            <a:r>
              <a:rPr lang="en-US" altLang="zh-CN" strike="sngStrike" dirty="0">
                <a:solidFill>
                  <a:schemeClr val="bg1">
                    <a:lumMod val="75000"/>
                  </a:schemeClr>
                </a:solidFill>
              </a:rPr>
              <a:t>?</a:t>
            </a:r>
            <a:endParaRPr lang="en-US" strike="sngStrike" dirty="0">
              <a:solidFill>
                <a:schemeClr val="bg1">
                  <a:lumMod val="75000"/>
                </a:schemeClr>
              </a:solidFill>
            </a:endParaRPr>
          </a:p>
          <a:p>
            <a:r>
              <a:rPr lang="en-US" dirty="0"/>
              <a:t>Solution: </a:t>
            </a:r>
            <a:r>
              <a:rPr lang="en-US" dirty="0" err="1"/>
              <a:t>record&amp;replay</a:t>
            </a:r>
            <a:r>
              <a:rPr lang="en-US" dirty="0"/>
              <a:t> </a:t>
            </a:r>
            <a:r>
              <a:rPr lang="en-US" b="1" dirty="0"/>
              <a:t>packet stream mutations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064C37-DFA3-F747-A4E1-865A86890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24</a:t>
            </a:fld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8800FF9-9B5B-244B-898C-A066992B9862}"/>
              </a:ext>
            </a:extLst>
          </p:cNvPr>
          <p:cNvSpPr txBox="1"/>
          <p:nvPr/>
        </p:nvSpPr>
        <p:spPr>
          <a:xfrm>
            <a:off x="904910" y="2875403"/>
            <a:ext cx="124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Runtime</a:t>
            </a:r>
          </a:p>
        </p:txBody>
      </p: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E64027F4-CF4A-4143-B38D-CF5A4541416A}"/>
              </a:ext>
            </a:extLst>
          </p:cNvPr>
          <p:cNvGrpSpPr/>
          <p:nvPr/>
        </p:nvGrpSpPr>
        <p:grpSpPr>
          <a:xfrm>
            <a:off x="5141747" y="3383938"/>
            <a:ext cx="2049517" cy="1085514"/>
            <a:chOff x="5156947" y="4439519"/>
            <a:chExt cx="2049517" cy="1085514"/>
          </a:xfrm>
        </p:grpSpPr>
        <p:sp>
          <p:nvSpPr>
            <p:cNvPr id="154" name="Cloud 153">
              <a:extLst>
                <a:ext uri="{FF2B5EF4-FFF2-40B4-BE49-F238E27FC236}">
                  <a16:creationId xmlns:a16="http://schemas.microsoft.com/office/drawing/2014/main" id="{EBFB094F-F76E-7D4C-8CA5-6C4E061D49A1}"/>
                </a:ext>
              </a:extLst>
            </p:cNvPr>
            <p:cNvSpPr/>
            <p:nvPr/>
          </p:nvSpPr>
          <p:spPr>
            <a:xfrm>
              <a:off x="5156947" y="4458113"/>
              <a:ext cx="2049517" cy="1066920"/>
            </a:xfrm>
            <a:prstGeom prst="clou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55" name="Picture 154">
              <a:extLst>
                <a:ext uri="{FF2B5EF4-FFF2-40B4-BE49-F238E27FC236}">
                  <a16:creationId xmlns:a16="http://schemas.microsoft.com/office/drawing/2014/main" id="{84E6171E-52CC-C340-B68B-973EAF733FD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1705" y="4840270"/>
              <a:ext cx="874488" cy="548012"/>
            </a:xfrm>
            <a:prstGeom prst="rect">
              <a:avLst/>
            </a:prstGeom>
          </p:spPr>
        </p:pic>
        <p:pic>
          <p:nvPicPr>
            <p:cNvPr id="156" name="Picture 155">
              <a:extLst>
                <a:ext uri="{FF2B5EF4-FFF2-40B4-BE49-F238E27FC236}">
                  <a16:creationId xmlns:a16="http://schemas.microsoft.com/office/drawing/2014/main" id="{398A5ACD-DE5A-2643-8BC7-5C262B0698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9218" y="4439519"/>
              <a:ext cx="874488" cy="548012"/>
            </a:xfrm>
            <a:prstGeom prst="rect">
              <a:avLst/>
            </a:prstGeom>
          </p:spPr>
        </p:pic>
        <p:pic>
          <p:nvPicPr>
            <p:cNvPr id="157" name="Picture 156">
              <a:extLst>
                <a:ext uri="{FF2B5EF4-FFF2-40B4-BE49-F238E27FC236}">
                  <a16:creationId xmlns:a16="http://schemas.microsoft.com/office/drawing/2014/main" id="{F79A7D53-5840-1448-8232-9901BCF1AF1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19140" y="4840270"/>
              <a:ext cx="874488" cy="548012"/>
            </a:xfrm>
            <a:prstGeom prst="rect">
              <a:avLst/>
            </a:prstGeom>
          </p:spPr>
        </p:pic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5FE51CE-2C90-504A-873A-A50780995434}"/>
              </a:ext>
            </a:extLst>
          </p:cNvPr>
          <p:cNvGrpSpPr/>
          <p:nvPr/>
        </p:nvGrpSpPr>
        <p:grpSpPr>
          <a:xfrm>
            <a:off x="1395333" y="3383938"/>
            <a:ext cx="9627215" cy="703334"/>
            <a:chOff x="1395333" y="3383938"/>
            <a:chExt cx="9627215" cy="703334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5E7DC11-AC83-9A4D-AAF5-885738F66593}"/>
                </a:ext>
              </a:extLst>
            </p:cNvPr>
            <p:cNvSpPr/>
            <p:nvPr/>
          </p:nvSpPr>
          <p:spPr>
            <a:xfrm>
              <a:off x="1395333" y="33839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87CC1E5-5B1A-5A45-8A03-76B9CEC42D57}"/>
                </a:ext>
              </a:extLst>
            </p:cNvPr>
            <p:cNvSpPr/>
            <p:nvPr/>
          </p:nvSpPr>
          <p:spPr>
            <a:xfrm>
              <a:off x="8138695" y="3396713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BE7AB230-9453-B749-959E-38177D47895E}"/>
                </a:ext>
              </a:extLst>
            </p:cNvPr>
            <p:cNvCxnSpPr>
              <a:cxnSpLocks/>
            </p:cNvCxnSpPr>
            <p:nvPr/>
          </p:nvCxnSpPr>
          <p:spPr>
            <a:xfrm>
              <a:off x="2832938" y="3566711"/>
              <a:ext cx="6819681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E941CD38-D098-024F-8015-B54080C1AB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32939" y="3943830"/>
              <a:ext cx="6819680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34E6367-1093-C04E-831E-AC1438C4BB06}"/>
                </a:ext>
              </a:extLst>
            </p:cNvPr>
            <p:cNvSpPr/>
            <p:nvPr/>
          </p:nvSpPr>
          <p:spPr>
            <a:xfrm>
              <a:off x="9661435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5FB5A1B8-F1AC-7A43-8BAE-F626B47181EE}"/>
                </a:ext>
              </a:extLst>
            </p:cNvPr>
            <p:cNvSpPr/>
            <p:nvPr/>
          </p:nvSpPr>
          <p:spPr>
            <a:xfrm>
              <a:off x="2338501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789AF2F-54AF-7846-9E23-4B1B85C31BC6}"/>
                </a:ext>
              </a:extLst>
            </p:cNvPr>
            <p:cNvSpPr/>
            <p:nvPr/>
          </p:nvSpPr>
          <p:spPr>
            <a:xfrm>
              <a:off x="10459651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417576A8-2CE7-B246-BC7F-1FB4827FA0D5}"/>
                </a:ext>
              </a:extLst>
            </p:cNvPr>
            <p:cNvCxnSpPr>
              <a:cxnSpLocks/>
              <a:stCxn id="74" idx="1"/>
            </p:cNvCxnSpPr>
            <p:nvPr/>
          </p:nvCxnSpPr>
          <p:spPr>
            <a:xfrm flipH="1" flipV="1">
              <a:off x="10147056" y="3715551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9E0A383E-4C59-4941-8B69-9AF658D7C7CE}"/>
                </a:ext>
              </a:extLst>
            </p:cNvPr>
            <p:cNvSpPr/>
            <p:nvPr/>
          </p:nvSpPr>
          <p:spPr>
            <a:xfrm>
              <a:off x="1588252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E9D065F4-7C71-234B-B832-A12FEFC7315A}"/>
                </a:ext>
              </a:extLst>
            </p:cNvPr>
            <p:cNvCxnSpPr>
              <a:cxnSpLocks/>
              <a:stCxn id="76" idx="3"/>
            </p:cNvCxnSpPr>
            <p:nvPr/>
          </p:nvCxnSpPr>
          <p:spPr>
            <a:xfrm>
              <a:off x="2070373" y="3727950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C935E805-D882-E941-B958-75F4D51D45F8}"/>
              </a:ext>
            </a:extLst>
          </p:cNvPr>
          <p:cNvGrpSpPr/>
          <p:nvPr/>
        </p:nvGrpSpPr>
        <p:grpSpPr>
          <a:xfrm>
            <a:off x="1514475" y="3490148"/>
            <a:ext cx="9376615" cy="690947"/>
            <a:chOff x="1514475" y="3506751"/>
            <a:chExt cx="9376615" cy="690947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DFEC278-A6E1-D44C-9FE7-7878AB7C6753}"/>
                </a:ext>
              </a:extLst>
            </p:cNvPr>
            <p:cNvSpPr/>
            <p:nvPr/>
          </p:nvSpPr>
          <p:spPr>
            <a:xfrm>
              <a:off x="1514475" y="35071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7D0597A4-32D2-4D48-B120-26BF39D39315}"/>
                </a:ext>
              </a:extLst>
            </p:cNvPr>
            <p:cNvSpPr/>
            <p:nvPr/>
          </p:nvSpPr>
          <p:spPr>
            <a:xfrm>
              <a:off x="8007237" y="3506751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F29375BF-C6B2-8548-9167-12815ED7BC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43215" y="4043046"/>
              <a:ext cx="6551028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8EBBE365-7FBF-1F43-8516-D5888594C082}"/>
                </a:ext>
              </a:extLst>
            </p:cNvPr>
            <p:cNvCxnSpPr>
              <a:cxnSpLocks/>
            </p:cNvCxnSpPr>
            <p:nvPr/>
          </p:nvCxnSpPr>
          <p:spPr>
            <a:xfrm>
              <a:off x="2943215" y="3674474"/>
              <a:ext cx="6551027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FDC2D528-2FB9-FB41-AC81-B16EA2884476}"/>
                </a:ext>
              </a:extLst>
            </p:cNvPr>
            <p:cNvSpPr/>
            <p:nvPr/>
          </p:nvSpPr>
          <p:spPr>
            <a:xfrm>
              <a:off x="9507752" y="3565533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FF73FAB3-E15D-F242-8500-86F146885A70}"/>
                </a:ext>
              </a:extLst>
            </p:cNvPr>
            <p:cNvSpPr/>
            <p:nvPr/>
          </p:nvSpPr>
          <p:spPr>
            <a:xfrm>
              <a:off x="2421326" y="3563882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58AD492C-DB57-5545-B72C-B85BC90F9C69}"/>
                </a:ext>
              </a:extLst>
            </p:cNvPr>
            <p:cNvSpPr/>
            <p:nvPr/>
          </p:nvSpPr>
          <p:spPr>
            <a:xfrm>
              <a:off x="1676156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D98B9BAE-0B3B-C84A-8693-A5B2D7995803}"/>
                </a:ext>
              </a:extLst>
            </p:cNvPr>
            <p:cNvCxnSpPr>
              <a:cxnSpLocks/>
              <a:stCxn id="86" idx="3"/>
            </p:cNvCxnSpPr>
            <p:nvPr/>
          </p:nvCxnSpPr>
          <p:spPr>
            <a:xfrm>
              <a:off x="2158277" y="3846748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81D95F8B-6049-D84F-90BC-80894C0CE3FB}"/>
                </a:ext>
              </a:extLst>
            </p:cNvPr>
            <p:cNvSpPr/>
            <p:nvPr/>
          </p:nvSpPr>
          <p:spPr>
            <a:xfrm>
              <a:off x="10338858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5DD33207-0449-664D-8968-E63ADC93F8D9}"/>
                </a:ext>
              </a:extLst>
            </p:cNvPr>
            <p:cNvCxnSpPr>
              <a:cxnSpLocks/>
              <a:stCxn id="88" idx="1"/>
            </p:cNvCxnSpPr>
            <p:nvPr/>
          </p:nvCxnSpPr>
          <p:spPr>
            <a:xfrm flipH="1" flipV="1">
              <a:off x="10026263" y="3834349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CCE1D1A-FBF5-B446-A46B-9506B2EEE5A1}"/>
              </a:ext>
            </a:extLst>
          </p:cNvPr>
          <p:cNvGrpSpPr/>
          <p:nvPr/>
        </p:nvGrpSpPr>
        <p:grpSpPr>
          <a:xfrm>
            <a:off x="1645259" y="3612536"/>
            <a:ext cx="9113022" cy="694229"/>
            <a:chOff x="1645259" y="5380252"/>
            <a:chExt cx="9113022" cy="694229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56FF0735-0B8B-984A-9FD9-BACEED7E1097}"/>
                </a:ext>
              </a:extLst>
            </p:cNvPr>
            <p:cNvSpPr/>
            <p:nvPr/>
          </p:nvSpPr>
          <p:spPr>
            <a:xfrm>
              <a:off x="1645259" y="5380252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7B33BB77-1482-8046-8123-E3CF815C7D09}"/>
                </a:ext>
              </a:extLst>
            </p:cNvPr>
            <p:cNvSpPr/>
            <p:nvPr/>
          </p:nvSpPr>
          <p:spPr>
            <a:xfrm>
              <a:off x="2591878" y="5451263"/>
              <a:ext cx="482121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2ACD80F-7BC3-604E-8213-777513C8E439}"/>
                </a:ext>
              </a:extLst>
            </p:cNvPr>
            <p:cNvSpPr/>
            <p:nvPr/>
          </p:nvSpPr>
          <p:spPr>
            <a:xfrm>
              <a:off x="1837974" y="5445007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9044C841-D97A-7448-A9E1-30E69B8AB943}"/>
                </a:ext>
              </a:extLst>
            </p:cNvPr>
            <p:cNvCxnSpPr>
              <a:cxnSpLocks/>
              <a:stCxn id="93" idx="3"/>
              <a:endCxn id="92" idx="1"/>
            </p:cNvCxnSpPr>
            <p:nvPr/>
          </p:nvCxnSpPr>
          <p:spPr>
            <a:xfrm>
              <a:off x="2320095" y="5729202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D3E7C695-D783-0F4F-A5EF-8F147FCED6AD}"/>
                </a:ext>
              </a:extLst>
            </p:cNvPr>
            <p:cNvSpPr/>
            <p:nvPr/>
          </p:nvSpPr>
          <p:spPr>
            <a:xfrm>
              <a:off x="7874428" y="5383922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1972AA6-E674-F84B-BA37-18902F1269E7}"/>
                </a:ext>
              </a:extLst>
            </p:cNvPr>
            <p:cNvSpPr/>
            <p:nvPr/>
          </p:nvSpPr>
          <p:spPr>
            <a:xfrm>
              <a:off x="9399243" y="5448673"/>
              <a:ext cx="506753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061D18C3-1737-D843-9748-E2B827FA2062}"/>
                </a:ext>
              </a:extLst>
            </p:cNvPr>
            <p:cNvSpPr/>
            <p:nvPr/>
          </p:nvSpPr>
          <p:spPr>
            <a:xfrm>
              <a:off x="10218591" y="5461072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39725E3E-9A3B-6E47-92CF-5AA0123AE892}"/>
                </a:ext>
              </a:extLst>
            </p:cNvPr>
            <p:cNvCxnSpPr>
              <a:cxnSpLocks/>
              <a:stCxn id="97" idx="1"/>
              <a:endCxn id="96" idx="3"/>
            </p:cNvCxnSpPr>
            <p:nvPr/>
          </p:nvCxnSpPr>
          <p:spPr>
            <a:xfrm flipH="1" flipV="1">
              <a:off x="9905996" y="5732868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E96BB3D3-92B2-3E43-B534-A73D81C2D0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2503" y="5903971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BC902230-4186-EE4B-AB6A-C63739B9C11D}"/>
                </a:ext>
              </a:extLst>
            </p:cNvPr>
            <p:cNvCxnSpPr>
              <a:cxnSpLocks/>
            </p:cNvCxnSpPr>
            <p:nvPr/>
          </p:nvCxnSpPr>
          <p:spPr>
            <a:xfrm>
              <a:off x="3082503" y="5535399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FD2D66FE-76C8-2E4F-A6C3-D868BE05030D}"/>
              </a:ext>
            </a:extLst>
          </p:cNvPr>
          <p:cNvSpPr txBox="1"/>
          <p:nvPr/>
        </p:nvSpPr>
        <p:spPr>
          <a:xfrm>
            <a:off x="907770" y="4854340"/>
            <a:ext cx="1013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Replay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299E17E1-C1CE-A040-B852-07A681F056C4}"/>
              </a:ext>
            </a:extLst>
          </p:cNvPr>
          <p:cNvGrpSpPr/>
          <p:nvPr/>
        </p:nvGrpSpPr>
        <p:grpSpPr>
          <a:xfrm>
            <a:off x="1397257" y="5344926"/>
            <a:ext cx="9627215" cy="1085514"/>
            <a:chOff x="1397257" y="5190441"/>
            <a:chExt cx="9627215" cy="1085514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3BCF8776-5CDF-0949-BE20-8AE289D410A7}"/>
                </a:ext>
              </a:extLst>
            </p:cNvPr>
            <p:cNvGrpSpPr/>
            <p:nvPr/>
          </p:nvGrpSpPr>
          <p:grpSpPr>
            <a:xfrm>
              <a:off x="5143671" y="5190441"/>
              <a:ext cx="2049517" cy="1085514"/>
              <a:chOff x="5156947" y="4439519"/>
              <a:chExt cx="2049517" cy="1085514"/>
            </a:xfrm>
          </p:grpSpPr>
          <p:sp>
            <p:nvSpPr>
              <p:cNvPr id="139" name="Cloud 138">
                <a:extLst>
                  <a:ext uri="{FF2B5EF4-FFF2-40B4-BE49-F238E27FC236}">
                    <a16:creationId xmlns:a16="http://schemas.microsoft.com/office/drawing/2014/main" id="{BF00FA9E-7FE6-7247-805F-4911CA3B02E3}"/>
                  </a:ext>
                </a:extLst>
              </p:cNvPr>
              <p:cNvSpPr/>
              <p:nvPr/>
            </p:nvSpPr>
            <p:spPr>
              <a:xfrm>
                <a:off x="5156947" y="4458113"/>
                <a:ext cx="2049517" cy="1066920"/>
              </a:xfrm>
              <a:prstGeom prst="cloud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pic>
            <p:nvPicPr>
              <p:cNvPr id="140" name="Picture 139">
                <a:extLst>
                  <a:ext uri="{FF2B5EF4-FFF2-40B4-BE49-F238E27FC236}">
                    <a16:creationId xmlns:a16="http://schemas.microsoft.com/office/drawing/2014/main" id="{90DC2198-391A-C44C-A84E-DD1C2A576C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81705" y="4840270"/>
                <a:ext cx="874488" cy="548012"/>
              </a:xfrm>
              <a:prstGeom prst="rect">
                <a:avLst/>
              </a:prstGeom>
            </p:spPr>
          </p:pic>
          <p:pic>
            <p:nvPicPr>
              <p:cNvPr id="141" name="Picture 140">
                <a:extLst>
                  <a:ext uri="{FF2B5EF4-FFF2-40B4-BE49-F238E27FC236}">
                    <a16:creationId xmlns:a16="http://schemas.microsoft.com/office/drawing/2014/main" id="{820E77AD-1671-5A4C-8334-B8DD2CE0E3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49218" y="4439519"/>
                <a:ext cx="874488" cy="548012"/>
              </a:xfrm>
              <a:prstGeom prst="rect">
                <a:avLst/>
              </a:prstGeom>
            </p:spPr>
          </p:pic>
          <p:pic>
            <p:nvPicPr>
              <p:cNvPr id="142" name="Picture 141">
                <a:extLst>
                  <a:ext uri="{FF2B5EF4-FFF2-40B4-BE49-F238E27FC236}">
                    <a16:creationId xmlns:a16="http://schemas.microsoft.com/office/drawing/2014/main" id="{C9CF3034-0C6A-AC4B-B560-042E6FB820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19140" y="4840270"/>
                <a:ext cx="874488" cy="548012"/>
              </a:xfrm>
              <a:prstGeom prst="rect">
                <a:avLst/>
              </a:prstGeom>
            </p:spPr>
          </p:pic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F585648A-E98D-5748-93A3-8F9081423A69}"/>
                </a:ext>
              </a:extLst>
            </p:cNvPr>
            <p:cNvGrpSpPr/>
            <p:nvPr/>
          </p:nvGrpSpPr>
          <p:grpSpPr>
            <a:xfrm>
              <a:off x="1397257" y="5190441"/>
              <a:ext cx="9627215" cy="703334"/>
              <a:chOff x="1395333" y="3383938"/>
              <a:chExt cx="9627215" cy="703334"/>
            </a:xfrm>
          </p:grpSpPr>
          <p:sp>
            <p:nvSpPr>
              <p:cNvPr id="129" name="Rectangle 128">
                <a:extLst>
                  <a:ext uri="{FF2B5EF4-FFF2-40B4-BE49-F238E27FC236}">
                    <a16:creationId xmlns:a16="http://schemas.microsoft.com/office/drawing/2014/main" id="{AB115E62-444F-DC47-A6B5-98AC28C39806}"/>
                  </a:ext>
                </a:extLst>
              </p:cNvPr>
              <p:cNvSpPr/>
              <p:nvPr/>
            </p:nvSpPr>
            <p:spPr>
              <a:xfrm>
                <a:off x="1395333" y="3383938"/>
                <a:ext cx="2944820" cy="69056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30" name="Rectangle 129">
                <a:extLst>
                  <a:ext uri="{FF2B5EF4-FFF2-40B4-BE49-F238E27FC236}">
                    <a16:creationId xmlns:a16="http://schemas.microsoft.com/office/drawing/2014/main" id="{343BD523-9BDC-8941-99DB-EABC271C985E}"/>
                  </a:ext>
                </a:extLst>
              </p:cNvPr>
              <p:cNvSpPr/>
              <p:nvPr/>
            </p:nvSpPr>
            <p:spPr>
              <a:xfrm>
                <a:off x="8138695" y="3396713"/>
                <a:ext cx="2883853" cy="69055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cxnSp>
            <p:nvCxnSpPr>
              <p:cNvPr id="131" name="Straight Arrow Connector 130">
                <a:extLst>
                  <a:ext uri="{FF2B5EF4-FFF2-40B4-BE49-F238E27FC236}">
                    <a16:creationId xmlns:a16="http://schemas.microsoft.com/office/drawing/2014/main" id="{CCACA362-7415-3C40-91DB-BCCFCA03EA4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832938" y="3566711"/>
                <a:ext cx="6819681" cy="0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Arrow Connector 131">
                <a:extLst>
                  <a:ext uri="{FF2B5EF4-FFF2-40B4-BE49-F238E27FC236}">
                    <a16:creationId xmlns:a16="http://schemas.microsoft.com/office/drawing/2014/main" id="{C113F761-74EC-A04A-8C90-E4397E56B36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832939" y="3943830"/>
                <a:ext cx="6819680" cy="0"/>
              </a:xfrm>
              <a:prstGeom prst="straightConnector1">
                <a:avLst/>
              </a:prstGeom>
              <a:ln w="38100">
                <a:solidFill>
                  <a:srgbClr val="00B050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3" name="Rectangle 132">
                <a:extLst>
                  <a:ext uri="{FF2B5EF4-FFF2-40B4-BE49-F238E27FC236}">
                    <a16:creationId xmlns:a16="http://schemas.microsoft.com/office/drawing/2014/main" id="{4C025963-1AF8-8F43-A395-6AFB8DD04517}"/>
                  </a:ext>
                </a:extLst>
              </p:cNvPr>
              <p:cNvSpPr/>
              <p:nvPr/>
            </p:nvSpPr>
            <p:spPr>
              <a:xfrm>
                <a:off x="9661435" y="3445023"/>
                <a:ext cx="506753" cy="568389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134" name="Rectangle 133">
                <a:extLst>
                  <a:ext uri="{FF2B5EF4-FFF2-40B4-BE49-F238E27FC236}">
                    <a16:creationId xmlns:a16="http://schemas.microsoft.com/office/drawing/2014/main" id="{F15BB877-5D6D-FF4B-85BC-7CF88E92BBFD}"/>
                  </a:ext>
                </a:extLst>
              </p:cNvPr>
              <p:cNvSpPr/>
              <p:nvPr/>
            </p:nvSpPr>
            <p:spPr>
              <a:xfrm>
                <a:off x="2338501" y="3445023"/>
                <a:ext cx="506753" cy="568389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135" name="Rectangle 134">
                <a:extLst>
                  <a:ext uri="{FF2B5EF4-FFF2-40B4-BE49-F238E27FC236}">
                    <a16:creationId xmlns:a16="http://schemas.microsoft.com/office/drawing/2014/main" id="{635F332A-2B5C-C44C-9E2F-6906648413BE}"/>
                  </a:ext>
                </a:extLst>
              </p:cNvPr>
              <p:cNvSpPr/>
              <p:nvPr/>
            </p:nvSpPr>
            <p:spPr>
              <a:xfrm>
                <a:off x="10459651" y="3443755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136" name="Straight Arrow Connector 135">
                <a:extLst>
                  <a:ext uri="{FF2B5EF4-FFF2-40B4-BE49-F238E27FC236}">
                    <a16:creationId xmlns:a16="http://schemas.microsoft.com/office/drawing/2014/main" id="{3377B323-EEB2-EB44-8E02-64C2290C9BC9}"/>
                  </a:ext>
                </a:extLst>
              </p:cNvPr>
              <p:cNvCxnSpPr>
                <a:cxnSpLocks/>
                <a:stCxn id="135" idx="1"/>
              </p:cNvCxnSpPr>
              <p:nvPr/>
            </p:nvCxnSpPr>
            <p:spPr>
              <a:xfrm flipH="1" flipV="1">
                <a:off x="10147056" y="3715551"/>
                <a:ext cx="312595" cy="12399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7" name="Rectangle 136">
                <a:extLst>
                  <a:ext uri="{FF2B5EF4-FFF2-40B4-BE49-F238E27FC236}">
                    <a16:creationId xmlns:a16="http://schemas.microsoft.com/office/drawing/2014/main" id="{986312A9-64DB-3943-8CE3-2573987B3669}"/>
                  </a:ext>
                </a:extLst>
              </p:cNvPr>
              <p:cNvSpPr/>
              <p:nvPr/>
            </p:nvSpPr>
            <p:spPr>
              <a:xfrm>
                <a:off x="1588252" y="3443755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138" name="Straight Arrow Connector 137">
                <a:extLst>
                  <a:ext uri="{FF2B5EF4-FFF2-40B4-BE49-F238E27FC236}">
                    <a16:creationId xmlns:a16="http://schemas.microsoft.com/office/drawing/2014/main" id="{A92D2319-2CB6-624A-A4D1-E2E38B007E47}"/>
                  </a:ext>
                </a:extLst>
              </p:cNvPr>
              <p:cNvCxnSpPr>
                <a:cxnSpLocks/>
                <a:stCxn id="137" idx="3"/>
              </p:cNvCxnSpPr>
              <p:nvPr/>
            </p:nvCxnSpPr>
            <p:spPr>
              <a:xfrm>
                <a:off x="2070373" y="3727950"/>
                <a:ext cx="271783" cy="6256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58652431-7C8D-4449-91C1-FB205C0A91FB}"/>
                </a:ext>
              </a:extLst>
            </p:cNvPr>
            <p:cNvGrpSpPr/>
            <p:nvPr/>
          </p:nvGrpSpPr>
          <p:grpSpPr>
            <a:xfrm>
              <a:off x="1516399" y="5296651"/>
              <a:ext cx="9376615" cy="690947"/>
              <a:chOff x="1514475" y="3506751"/>
              <a:chExt cx="9376615" cy="690947"/>
            </a:xfrm>
          </p:grpSpPr>
          <p:sp>
            <p:nvSpPr>
              <p:cNvPr id="119" name="Rectangle 118">
                <a:extLst>
                  <a:ext uri="{FF2B5EF4-FFF2-40B4-BE49-F238E27FC236}">
                    <a16:creationId xmlns:a16="http://schemas.microsoft.com/office/drawing/2014/main" id="{6CB36583-2063-0C45-B38E-DDE65B7FB292}"/>
                  </a:ext>
                </a:extLst>
              </p:cNvPr>
              <p:cNvSpPr/>
              <p:nvPr/>
            </p:nvSpPr>
            <p:spPr>
              <a:xfrm>
                <a:off x="1514475" y="3507138"/>
                <a:ext cx="2944820" cy="69056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id="{2DB6BC87-BDCA-8B44-9D0E-DADE5D5BC871}"/>
                  </a:ext>
                </a:extLst>
              </p:cNvPr>
              <p:cNvSpPr/>
              <p:nvPr/>
            </p:nvSpPr>
            <p:spPr>
              <a:xfrm>
                <a:off x="8007237" y="3506751"/>
                <a:ext cx="2883853" cy="69055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cxnSp>
            <p:nvCxnSpPr>
              <p:cNvPr id="121" name="Straight Arrow Connector 120">
                <a:extLst>
                  <a:ext uri="{FF2B5EF4-FFF2-40B4-BE49-F238E27FC236}">
                    <a16:creationId xmlns:a16="http://schemas.microsoft.com/office/drawing/2014/main" id="{63AE436C-E356-AA4A-BFB6-9FA6E503B47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943215" y="4043046"/>
                <a:ext cx="6551028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Arrow Connector 121">
                <a:extLst>
                  <a:ext uri="{FF2B5EF4-FFF2-40B4-BE49-F238E27FC236}">
                    <a16:creationId xmlns:a16="http://schemas.microsoft.com/office/drawing/2014/main" id="{6557F025-4128-A041-B59F-7DFF33C127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43215" y="3674474"/>
                <a:ext cx="6551027" cy="0"/>
              </a:xfrm>
              <a:prstGeom prst="straightConnector1">
                <a:avLst/>
              </a:prstGeom>
              <a:ln w="38100">
                <a:solidFill>
                  <a:schemeClr val="accent1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3" name="Rectangle 122">
                <a:extLst>
                  <a:ext uri="{FF2B5EF4-FFF2-40B4-BE49-F238E27FC236}">
                    <a16:creationId xmlns:a16="http://schemas.microsoft.com/office/drawing/2014/main" id="{58BE1297-B141-4E47-B3B8-29EFA4B5978E}"/>
                  </a:ext>
                </a:extLst>
              </p:cNvPr>
              <p:cNvSpPr/>
              <p:nvPr/>
            </p:nvSpPr>
            <p:spPr>
              <a:xfrm>
                <a:off x="9507752" y="3565533"/>
                <a:ext cx="506753" cy="56838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124" name="Rectangle 123">
                <a:extLst>
                  <a:ext uri="{FF2B5EF4-FFF2-40B4-BE49-F238E27FC236}">
                    <a16:creationId xmlns:a16="http://schemas.microsoft.com/office/drawing/2014/main" id="{0EABF723-FB3E-B247-BBAE-34AF5F24F828}"/>
                  </a:ext>
                </a:extLst>
              </p:cNvPr>
              <p:cNvSpPr/>
              <p:nvPr/>
            </p:nvSpPr>
            <p:spPr>
              <a:xfrm>
                <a:off x="2421326" y="3563882"/>
                <a:ext cx="506753" cy="568389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B6766754-5BD0-414C-9907-F873650FD4BC}"/>
                  </a:ext>
                </a:extLst>
              </p:cNvPr>
              <p:cNvSpPr/>
              <p:nvPr/>
            </p:nvSpPr>
            <p:spPr>
              <a:xfrm>
                <a:off x="1676156" y="3562553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126" name="Straight Arrow Connector 125">
                <a:extLst>
                  <a:ext uri="{FF2B5EF4-FFF2-40B4-BE49-F238E27FC236}">
                    <a16:creationId xmlns:a16="http://schemas.microsoft.com/office/drawing/2014/main" id="{4986BF02-E748-BF4F-A6AD-D1CF940BCC3F}"/>
                  </a:ext>
                </a:extLst>
              </p:cNvPr>
              <p:cNvCxnSpPr>
                <a:cxnSpLocks/>
                <a:stCxn id="125" idx="3"/>
              </p:cNvCxnSpPr>
              <p:nvPr/>
            </p:nvCxnSpPr>
            <p:spPr>
              <a:xfrm>
                <a:off x="2158277" y="3846748"/>
                <a:ext cx="271783" cy="6256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7" name="Rectangle 126">
                <a:extLst>
                  <a:ext uri="{FF2B5EF4-FFF2-40B4-BE49-F238E27FC236}">
                    <a16:creationId xmlns:a16="http://schemas.microsoft.com/office/drawing/2014/main" id="{B9139FF4-ECE0-3744-9F9D-E942E7D34D27}"/>
                  </a:ext>
                </a:extLst>
              </p:cNvPr>
              <p:cNvSpPr/>
              <p:nvPr/>
            </p:nvSpPr>
            <p:spPr>
              <a:xfrm>
                <a:off x="10338858" y="3562553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128" name="Straight Arrow Connector 127">
                <a:extLst>
                  <a:ext uri="{FF2B5EF4-FFF2-40B4-BE49-F238E27FC236}">
                    <a16:creationId xmlns:a16="http://schemas.microsoft.com/office/drawing/2014/main" id="{C8D3FE80-3E07-2743-9404-27A8BEB5C6EC}"/>
                  </a:ext>
                </a:extLst>
              </p:cNvPr>
              <p:cNvCxnSpPr>
                <a:cxnSpLocks/>
                <a:stCxn id="127" idx="1"/>
              </p:cNvCxnSpPr>
              <p:nvPr/>
            </p:nvCxnSpPr>
            <p:spPr>
              <a:xfrm flipH="1" flipV="1">
                <a:off x="10026263" y="3834349"/>
                <a:ext cx="312595" cy="12399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id="{7C19213A-3539-8D4B-9B32-573FB62E74CE}"/>
                </a:ext>
              </a:extLst>
            </p:cNvPr>
            <p:cNvGrpSpPr/>
            <p:nvPr/>
          </p:nvGrpSpPr>
          <p:grpSpPr>
            <a:xfrm>
              <a:off x="1647183" y="5419039"/>
              <a:ext cx="9113022" cy="694229"/>
              <a:chOff x="1645259" y="5380252"/>
              <a:chExt cx="9113022" cy="694229"/>
            </a:xfrm>
          </p:grpSpPr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0FECEF72-D81E-A047-A2B3-F6B32D28C617}"/>
                  </a:ext>
                </a:extLst>
              </p:cNvPr>
              <p:cNvSpPr/>
              <p:nvPr/>
            </p:nvSpPr>
            <p:spPr>
              <a:xfrm>
                <a:off x="1645259" y="5380252"/>
                <a:ext cx="2944820" cy="690560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3BA9044F-9C8C-C048-B23F-06F4AC5CB532}"/>
                  </a:ext>
                </a:extLst>
              </p:cNvPr>
              <p:cNvSpPr/>
              <p:nvPr/>
            </p:nvSpPr>
            <p:spPr>
              <a:xfrm>
                <a:off x="2591878" y="5451263"/>
                <a:ext cx="482121" cy="568389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D6759922-AB42-E444-B9CF-3DF51EE8A4D0}"/>
                  </a:ext>
                </a:extLst>
              </p:cNvPr>
              <p:cNvSpPr/>
              <p:nvPr/>
            </p:nvSpPr>
            <p:spPr>
              <a:xfrm>
                <a:off x="1837974" y="5445007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112" name="Straight Arrow Connector 111">
                <a:extLst>
                  <a:ext uri="{FF2B5EF4-FFF2-40B4-BE49-F238E27FC236}">
                    <a16:creationId xmlns:a16="http://schemas.microsoft.com/office/drawing/2014/main" id="{51456969-0E5C-7543-9E05-F6C496142F95}"/>
                  </a:ext>
                </a:extLst>
              </p:cNvPr>
              <p:cNvCxnSpPr>
                <a:cxnSpLocks/>
                <a:stCxn id="111" idx="3"/>
                <a:endCxn id="110" idx="1"/>
              </p:cNvCxnSpPr>
              <p:nvPr/>
            </p:nvCxnSpPr>
            <p:spPr>
              <a:xfrm>
                <a:off x="2320095" y="5729202"/>
                <a:ext cx="271783" cy="6256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Rectangle 112">
                <a:extLst>
                  <a:ext uri="{FF2B5EF4-FFF2-40B4-BE49-F238E27FC236}">
                    <a16:creationId xmlns:a16="http://schemas.microsoft.com/office/drawing/2014/main" id="{A9FDCB2B-8B2C-8049-A5F8-D6FC9BEDE290}"/>
                  </a:ext>
                </a:extLst>
              </p:cNvPr>
              <p:cNvSpPr/>
              <p:nvPr/>
            </p:nvSpPr>
            <p:spPr>
              <a:xfrm>
                <a:off x="7874428" y="5383922"/>
                <a:ext cx="2883853" cy="69055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114" name="Rectangle 113">
                <a:extLst>
                  <a:ext uri="{FF2B5EF4-FFF2-40B4-BE49-F238E27FC236}">
                    <a16:creationId xmlns:a16="http://schemas.microsoft.com/office/drawing/2014/main" id="{F7F72F46-6A18-A940-9AEC-2BB002BF490F}"/>
                  </a:ext>
                </a:extLst>
              </p:cNvPr>
              <p:cNvSpPr/>
              <p:nvPr/>
            </p:nvSpPr>
            <p:spPr>
              <a:xfrm>
                <a:off x="9399243" y="5448673"/>
                <a:ext cx="506753" cy="568389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TCP</a:t>
                </a:r>
              </a:p>
            </p:txBody>
          </p:sp>
          <p:sp>
            <p:nvSpPr>
              <p:cNvPr id="115" name="Rectangle 114">
                <a:extLst>
                  <a:ext uri="{FF2B5EF4-FFF2-40B4-BE49-F238E27FC236}">
                    <a16:creationId xmlns:a16="http://schemas.microsoft.com/office/drawing/2014/main" id="{392B7529-8DF7-3F41-AD44-FE9971CF43FA}"/>
                  </a:ext>
                </a:extLst>
              </p:cNvPr>
              <p:cNvSpPr/>
              <p:nvPr/>
            </p:nvSpPr>
            <p:spPr>
              <a:xfrm>
                <a:off x="10218591" y="5461072"/>
                <a:ext cx="482121" cy="56838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sz="2000" dirty="0">
                    <a:solidFill>
                      <a:schemeClr val="tx1"/>
                    </a:solidFill>
                  </a:rPr>
                  <a:t>sockcall</a:t>
                </a:r>
              </a:p>
            </p:txBody>
          </p:sp>
          <p:cxnSp>
            <p:nvCxnSpPr>
              <p:cNvPr id="116" name="Straight Arrow Connector 115">
                <a:extLst>
                  <a:ext uri="{FF2B5EF4-FFF2-40B4-BE49-F238E27FC236}">
                    <a16:creationId xmlns:a16="http://schemas.microsoft.com/office/drawing/2014/main" id="{047B4428-D41B-3843-BFAD-DA9241CB95DB}"/>
                  </a:ext>
                </a:extLst>
              </p:cNvPr>
              <p:cNvCxnSpPr>
                <a:cxnSpLocks/>
                <a:stCxn id="115" idx="1"/>
                <a:endCxn id="114" idx="3"/>
              </p:cNvCxnSpPr>
              <p:nvPr/>
            </p:nvCxnSpPr>
            <p:spPr>
              <a:xfrm flipH="1" flipV="1">
                <a:off x="9905996" y="5732868"/>
                <a:ext cx="312595" cy="12399"/>
              </a:xfrm>
              <a:prstGeom prst="straightConnector1">
                <a:avLst/>
              </a:prstGeom>
              <a:ln w="25400"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Arrow Connector 116">
                <a:extLst>
                  <a:ext uri="{FF2B5EF4-FFF2-40B4-BE49-F238E27FC236}">
                    <a16:creationId xmlns:a16="http://schemas.microsoft.com/office/drawing/2014/main" id="{2F50282A-F46C-7F4D-9496-230218A6E62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082503" y="5903971"/>
                <a:ext cx="6316740" cy="0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Arrow Connector 117">
                <a:extLst>
                  <a:ext uri="{FF2B5EF4-FFF2-40B4-BE49-F238E27FC236}">
                    <a16:creationId xmlns:a16="http://schemas.microsoft.com/office/drawing/2014/main" id="{40A8C5AC-CBBB-8442-8862-04E4E72703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82503" y="5535399"/>
                <a:ext cx="6316740" cy="0"/>
              </a:xfrm>
              <a:prstGeom prst="straightConnector1">
                <a:avLst/>
              </a:prstGeom>
              <a:ln w="38100">
                <a:solidFill>
                  <a:schemeClr val="accent2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F7337571-005C-614F-B061-6DFE41E509CA}"/>
              </a:ext>
            </a:extLst>
          </p:cNvPr>
          <p:cNvSpPr/>
          <p:nvPr/>
        </p:nvSpPr>
        <p:spPr>
          <a:xfrm>
            <a:off x="3291980" y="3830453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Record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1503731-E136-BA48-A87D-842DD5C96621}"/>
              </a:ext>
            </a:extLst>
          </p:cNvPr>
          <p:cNvSpPr/>
          <p:nvPr/>
        </p:nvSpPr>
        <p:spPr>
          <a:xfrm>
            <a:off x="8023737" y="3647475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Record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D7C4C76-4188-724B-86AA-42213F48AA3A}"/>
              </a:ext>
            </a:extLst>
          </p:cNvPr>
          <p:cNvSpPr txBox="1"/>
          <p:nvPr/>
        </p:nvSpPr>
        <p:spPr>
          <a:xfrm>
            <a:off x="2338501" y="4612040"/>
            <a:ext cx="3649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Drops, ECN, reordering, etc.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506CB258-8BA1-4A4E-9FC9-B22DC3203519}"/>
              </a:ext>
            </a:extLst>
          </p:cNvPr>
          <p:cNvCxnSpPr>
            <a:cxnSpLocks/>
            <a:stCxn id="54" idx="2"/>
          </p:cNvCxnSpPr>
          <p:nvPr/>
        </p:nvCxnSpPr>
        <p:spPr>
          <a:xfrm>
            <a:off x="3897265" y="4263707"/>
            <a:ext cx="224616" cy="34921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3ED84529-F961-E04F-847F-9363AB9612CF}"/>
              </a:ext>
            </a:extLst>
          </p:cNvPr>
          <p:cNvSpPr txBox="1"/>
          <p:nvPr/>
        </p:nvSpPr>
        <p:spPr>
          <a:xfrm>
            <a:off x="6979696" y="4557036"/>
            <a:ext cx="3649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Drops, ECN, reordering, etc.</a:t>
            </a:r>
          </a:p>
        </p:txBody>
      </p: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FA652E06-86EE-0D4E-AFB1-C9E2591A54F5}"/>
              </a:ext>
            </a:extLst>
          </p:cNvPr>
          <p:cNvCxnSpPr>
            <a:cxnSpLocks/>
          </p:cNvCxnSpPr>
          <p:nvPr/>
        </p:nvCxnSpPr>
        <p:spPr>
          <a:xfrm>
            <a:off x="8535336" y="4074595"/>
            <a:ext cx="166262" cy="48129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2DDB0154-6718-2043-9164-2F792D9EC6C3}"/>
              </a:ext>
            </a:extLst>
          </p:cNvPr>
          <p:cNvCxnSpPr>
            <a:cxnSpLocks/>
            <a:stCxn id="60" idx="2"/>
            <a:endCxn id="58" idx="0"/>
          </p:cNvCxnSpPr>
          <p:nvPr/>
        </p:nvCxnSpPr>
        <p:spPr>
          <a:xfrm flipH="1">
            <a:off x="3893224" y="5073705"/>
            <a:ext cx="269943" cy="72185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A317DCE6-541C-F644-8076-314BFE0EFE70}"/>
              </a:ext>
            </a:extLst>
          </p:cNvPr>
          <p:cNvCxnSpPr>
            <a:cxnSpLocks/>
            <a:stCxn id="63" idx="2"/>
            <a:endCxn id="59" idx="0"/>
          </p:cNvCxnSpPr>
          <p:nvPr/>
        </p:nvCxnSpPr>
        <p:spPr>
          <a:xfrm flipH="1">
            <a:off x="8607954" y="5018701"/>
            <a:ext cx="196408" cy="59638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6A105080-33B3-6E4B-86A5-95BBA0217EF7}"/>
              </a:ext>
            </a:extLst>
          </p:cNvPr>
          <p:cNvSpPr/>
          <p:nvPr/>
        </p:nvSpPr>
        <p:spPr>
          <a:xfrm>
            <a:off x="3287939" y="5795555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Replay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8A068B6-BCD9-674D-B9CC-7D69D8C1528D}"/>
              </a:ext>
            </a:extLst>
          </p:cNvPr>
          <p:cNvSpPr/>
          <p:nvPr/>
        </p:nvSpPr>
        <p:spPr>
          <a:xfrm>
            <a:off x="8002669" y="5615084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Replay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</p:spTree>
    <p:extLst>
      <p:ext uri="{BB962C8B-B14F-4D97-AF65-F5344CB8AC3E}">
        <p14:creationId xmlns:p14="http://schemas.microsoft.com/office/powerpoint/2010/main" val="578603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9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BA083-78E6-9848-8E77-9303E7FE3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1: butterfly effect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51536-820E-734B-8AD2-1376DEF5B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Solution: </a:t>
            </a:r>
            <a:r>
              <a:rPr lang="en-US" dirty="0" err="1"/>
              <a:t>record&amp;replay</a:t>
            </a:r>
            <a:r>
              <a:rPr lang="en-US" dirty="0"/>
              <a:t> </a:t>
            </a:r>
            <a:r>
              <a:rPr lang="en-US" b="1" dirty="0"/>
              <a:t>packet stream mutations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064C37-DFA3-F747-A4E1-865A86890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25</a:t>
            </a:fld>
            <a:endParaRPr lang="en-US"/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8800FF9-9B5B-244B-898C-A066992B9862}"/>
              </a:ext>
            </a:extLst>
          </p:cNvPr>
          <p:cNvSpPr txBox="1"/>
          <p:nvPr/>
        </p:nvSpPr>
        <p:spPr>
          <a:xfrm>
            <a:off x="904910" y="2875403"/>
            <a:ext cx="124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Runtime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85FE51CE-2C90-504A-873A-A50780995434}"/>
              </a:ext>
            </a:extLst>
          </p:cNvPr>
          <p:cNvGrpSpPr/>
          <p:nvPr/>
        </p:nvGrpSpPr>
        <p:grpSpPr>
          <a:xfrm>
            <a:off x="1395333" y="3383938"/>
            <a:ext cx="9627215" cy="703334"/>
            <a:chOff x="1395333" y="3383938"/>
            <a:chExt cx="9627215" cy="703334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5E7DC11-AC83-9A4D-AAF5-885738F66593}"/>
                </a:ext>
              </a:extLst>
            </p:cNvPr>
            <p:cNvSpPr/>
            <p:nvPr/>
          </p:nvSpPr>
          <p:spPr>
            <a:xfrm>
              <a:off x="1395333" y="33839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687CC1E5-5B1A-5A45-8A03-76B9CEC42D57}"/>
                </a:ext>
              </a:extLst>
            </p:cNvPr>
            <p:cNvSpPr/>
            <p:nvPr/>
          </p:nvSpPr>
          <p:spPr>
            <a:xfrm>
              <a:off x="8138695" y="3396713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BE7AB230-9453-B749-959E-38177D47895E}"/>
                </a:ext>
              </a:extLst>
            </p:cNvPr>
            <p:cNvCxnSpPr>
              <a:cxnSpLocks/>
            </p:cNvCxnSpPr>
            <p:nvPr/>
          </p:nvCxnSpPr>
          <p:spPr>
            <a:xfrm>
              <a:off x="2832938" y="3566711"/>
              <a:ext cx="6819681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>
              <a:extLst>
                <a:ext uri="{FF2B5EF4-FFF2-40B4-BE49-F238E27FC236}">
                  <a16:creationId xmlns:a16="http://schemas.microsoft.com/office/drawing/2014/main" id="{E941CD38-D098-024F-8015-B54080C1AB9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32939" y="3943830"/>
              <a:ext cx="6819680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734E6367-1093-C04E-831E-AC1438C4BB06}"/>
                </a:ext>
              </a:extLst>
            </p:cNvPr>
            <p:cNvSpPr/>
            <p:nvPr/>
          </p:nvSpPr>
          <p:spPr>
            <a:xfrm>
              <a:off x="9661435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5FB5A1B8-F1AC-7A43-8BAE-F626B47181EE}"/>
                </a:ext>
              </a:extLst>
            </p:cNvPr>
            <p:cNvSpPr/>
            <p:nvPr/>
          </p:nvSpPr>
          <p:spPr>
            <a:xfrm>
              <a:off x="2338501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1789AF2F-54AF-7846-9E23-4B1B85C31BC6}"/>
                </a:ext>
              </a:extLst>
            </p:cNvPr>
            <p:cNvSpPr/>
            <p:nvPr/>
          </p:nvSpPr>
          <p:spPr>
            <a:xfrm>
              <a:off x="10459651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417576A8-2CE7-B246-BC7F-1FB4827FA0D5}"/>
                </a:ext>
              </a:extLst>
            </p:cNvPr>
            <p:cNvCxnSpPr>
              <a:cxnSpLocks/>
              <a:stCxn id="74" idx="1"/>
            </p:cNvCxnSpPr>
            <p:nvPr/>
          </p:nvCxnSpPr>
          <p:spPr>
            <a:xfrm flipH="1" flipV="1">
              <a:off x="10147056" y="3715551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9E0A383E-4C59-4941-8B69-9AF658D7C7CE}"/>
                </a:ext>
              </a:extLst>
            </p:cNvPr>
            <p:cNvSpPr/>
            <p:nvPr/>
          </p:nvSpPr>
          <p:spPr>
            <a:xfrm>
              <a:off x="1588252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E9D065F4-7C71-234B-B832-A12FEFC7315A}"/>
                </a:ext>
              </a:extLst>
            </p:cNvPr>
            <p:cNvCxnSpPr>
              <a:cxnSpLocks/>
              <a:stCxn id="76" idx="3"/>
            </p:cNvCxnSpPr>
            <p:nvPr/>
          </p:nvCxnSpPr>
          <p:spPr>
            <a:xfrm>
              <a:off x="2070373" y="3727950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C935E805-D882-E941-B958-75F4D51D45F8}"/>
              </a:ext>
            </a:extLst>
          </p:cNvPr>
          <p:cNvGrpSpPr/>
          <p:nvPr/>
        </p:nvGrpSpPr>
        <p:grpSpPr>
          <a:xfrm>
            <a:off x="1514475" y="3490148"/>
            <a:ext cx="9376615" cy="690947"/>
            <a:chOff x="1514475" y="3506751"/>
            <a:chExt cx="9376615" cy="690947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DFEC278-A6E1-D44C-9FE7-7878AB7C6753}"/>
                </a:ext>
              </a:extLst>
            </p:cNvPr>
            <p:cNvSpPr/>
            <p:nvPr/>
          </p:nvSpPr>
          <p:spPr>
            <a:xfrm>
              <a:off x="1514475" y="35071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7D0597A4-32D2-4D48-B120-26BF39D39315}"/>
                </a:ext>
              </a:extLst>
            </p:cNvPr>
            <p:cNvSpPr/>
            <p:nvPr/>
          </p:nvSpPr>
          <p:spPr>
            <a:xfrm>
              <a:off x="8007237" y="3506751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F29375BF-C6B2-8548-9167-12815ED7BC0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43215" y="4043046"/>
              <a:ext cx="6551028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8EBBE365-7FBF-1F43-8516-D5888594C082}"/>
                </a:ext>
              </a:extLst>
            </p:cNvPr>
            <p:cNvCxnSpPr>
              <a:cxnSpLocks/>
            </p:cNvCxnSpPr>
            <p:nvPr/>
          </p:nvCxnSpPr>
          <p:spPr>
            <a:xfrm>
              <a:off x="2943215" y="3674474"/>
              <a:ext cx="6551027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FDC2D528-2FB9-FB41-AC81-B16EA2884476}"/>
                </a:ext>
              </a:extLst>
            </p:cNvPr>
            <p:cNvSpPr/>
            <p:nvPr/>
          </p:nvSpPr>
          <p:spPr>
            <a:xfrm>
              <a:off x="9507752" y="3565533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FF73FAB3-E15D-F242-8500-86F146885A70}"/>
                </a:ext>
              </a:extLst>
            </p:cNvPr>
            <p:cNvSpPr/>
            <p:nvPr/>
          </p:nvSpPr>
          <p:spPr>
            <a:xfrm>
              <a:off x="2421326" y="3563882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58AD492C-DB57-5545-B72C-B85BC90F9C69}"/>
                </a:ext>
              </a:extLst>
            </p:cNvPr>
            <p:cNvSpPr/>
            <p:nvPr/>
          </p:nvSpPr>
          <p:spPr>
            <a:xfrm>
              <a:off x="1676156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87" name="Straight Arrow Connector 86">
              <a:extLst>
                <a:ext uri="{FF2B5EF4-FFF2-40B4-BE49-F238E27FC236}">
                  <a16:creationId xmlns:a16="http://schemas.microsoft.com/office/drawing/2014/main" id="{D98B9BAE-0B3B-C84A-8693-A5B2D7995803}"/>
                </a:ext>
              </a:extLst>
            </p:cNvPr>
            <p:cNvCxnSpPr>
              <a:cxnSpLocks/>
              <a:stCxn id="86" idx="3"/>
            </p:cNvCxnSpPr>
            <p:nvPr/>
          </p:nvCxnSpPr>
          <p:spPr>
            <a:xfrm>
              <a:off x="2158277" y="3846748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81D95F8B-6049-D84F-90BC-80894C0CE3FB}"/>
                </a:ext>
              </a:extLst>
            </p:cNvPr>
            <p:cNvSpPr/>
            <p:nvPr/>
          </p:nvSpPr>
          <p:spPr>
            <a:xfrm>
              <a:off x="10338858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5DD33207-0449-664D-8968-E63ADC93F8D9}"/>
                </a:ext>
              </a:extLst>
            </p:cNvPr>
            <p:cNvCxnSpPr>
              <a:cxnSpLocks/>
              <a:stCxn id="88" idx="1"/>
            </p:cNvCxnSpPr>
            <p:nvPr/>
          </p:nvCxnSpPr>
          <p:spPr>
            <a:xfrm flipH="1" flipV="1">
              <a:off x="10026263" y="3834349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0CCE1D1A-FBF5-B446-A46B-9506B2EEE5A1}"/>
              </a:ext>
            </a:extLst>
          </p:cNvPr>
          <p:cNvGrpSpPr/>
          <p:nvPr/>
        </p:nvGrpSpPr>
        <p:grpSpPr>
          <a:xfrm>
            <a:off x="1645259" y="3612536"/>
            <a:ext cx="9113022" cy="694229"/>
            <a:chOff x="1645259" y="5380252"/>
            <a:chExt cx="9113022" cy="694229"/>
          </a:xfrm>
        </p:grpSpPr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56FF0735-0B8B-984A-9FD9-BACEED7E1097}"/>
                </a:ext>
              </a:extLst>
            </p:cNvPr>
            <p:cNvSpPr/>
            <p:nvPr/>
          </p:nvSpPr>
          <p:spPr>
            <a:xfrm>
              <a:off x="1645259" y="5380252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7B33BB77-1482-8046-8123-E3CF815C7D09}"/>
                </a:ext>
              </a:extLst>
            </p:cNvPr>
            <p:cNvSpPr/>
            <p:nvPr/>
          </p:nvSpPr>
          <p:spPr>
            <a:xfrm>
              <a:off x="2591878" y="5451263"/>
              <a:ext cx="482121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E2ACD80F-7BC3-604E-8213-777513C8E439}"/>
                </a:ext>
              </a:extLst>
            </p:cNvPr>
            <p:cNvSpPr/>
            <p:nvPr/>
          </p:nvSpPr>
          <p:spPr>
            <a:xfrm>
              <a:off x="1837974" y="5445007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9044C841-D97A-7448-A9E1-30E69B8AB943}"/>
                </a:ext>
              </a:extLst>
            </p:cNvPr>
            <p:cNvCxnSpPr>
              <a:cxnSpLocks/>
              <a:stCxn id="93" idx="3"/>
              <a:endCxn id="92" idx="1"/>
            </p:cNvCxnSpPr>
            <p:nvPr/>
          </p:nvCxnSpPr>
          <p:spPr>
            <a:xfrm>
              <a:off x="2320095" y="5729202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Rectangle 94">
              <a:extLst>
                <a:ext uri="{FF2B5EF4-FFF2-40B4-BE49-F238E27FC236}">
                  <a16:creationId xmlns:a16="http://schemas.microsoft.com/office/drawing/2014/main" id="{D3E7C695-D783-0F4F-A5EF-8F147FCED6AD}"/>
                </a:ext>
              </a:extLst>
            </p:cNvPr>
            <p:cNvSpPr/>
            <p:nvPr/>
          </p:nvSpPr>
          <p:spPr>
            <a:xfrm>
              <a:off x="7874428" y="5383922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1972AA6-E674-F84B-BA37-18902F1269E7}"/>
                </a:ext>
              </a:extLst>
            </p:cNvPr>
            <p:cNvSpPr/>
            <p:nvPr/>
          </p:nvSpPr>
          <p:spPr>
            <a:xfrm>
              <a:off x="9399243" y="5448673"/>
              <a:ext cx="506753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061D18C3-1737-D843-9748-E2B827FA2062}"/>
                </a:ext>
              </a:extLst>
            </p:cNvPr>
            <p:cNvSpPr/>
            <p:nvPr/>
          </p:nvSpPr>
          <p:spPr>
            <a:xfrm>
              <a:off x="10218591" y="5461072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39725E3E-9A3B-6E47-92CF-5AA0123AE892}"/>
                </a:ext>
              </a:extLst>
            </p:cNvPr>
            <p:cNvCxnSpPr>
              <a:cxnSpLocks/>
              <a:stCxn id="97" idx="1"/>
              <a:endCxn id="96" idx="3"/>
            </p:cNvCxnSpPr>
            <p:nvPr/>
          </p:nvCxnSpPr>
          <p:spPr>
            <a:xfrm flipH="1" flipV="1">
              <a:off x="9905996" y="5732868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E96BB3D3-92B2-3E43-B534-A73D81C2D09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2503" y="5903971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>
              <a:extLst>
                <a:ext uri="{FF2B5EF4-FFF2-40B4-BE49-F238E27FC236}">
                  <a16:creationId xmlns:a16="http://schemas.microsoft.com/office/drawing/2014/main" id="{BC902230-4186-EE4B-AB6A-C63739B9C11D}"/>
                </a:ext>
              </a:extLst>
            </p:cNvPr>
            <p:cNvCxnSpPr>
              <a:cxnSpLocks/>
            </p:cNvCxnSpPr>
            <p:nvPr/>
          </p:nvCxnSpPr>
          <p:spPr>
            <a:xfrm>
              <a:off x="3082503" y="5535399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3" name="TextBox 102">
            <a:extLst>
              <a:ext uri="{FF2B5EF4-FFF2-40B4-BE49-F238E27FC236}">
                <a16:creationId xmlns:a16="http://schemas.microsoft.com/office/drawing/2014/main" id="{FD2D66FE-76C8-2E4F-A6C3-D868BE05030D}"/>
              </a:ext>
            </a:extLst>
          </p:cNvPr>
          <p:cNvSpPr txBox="1"/>
          <p:nvPr/>
        </p:nvSpPr>
        <p:spPr>
          <a:xfrm>
            <a:off x="907770" y="4854340"/>
            <a:ext cx="1013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Replay</a:t>
            </a: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3BCF8776-5CDF-0949-BE20-8AE289D410A7}"/>
              </a:ext>
            </a:extLst>
          </p:cNvPr>
          <p:cNvGrpSpPr/>
          <p:nvPr/>
        </p:nvGrpSpPr>
        <p:grpSpPr>
          <a:xfrm>
            <a:off x="5143671" y="5344926"/>
            <a:ext cx="2049517" cy="1085514"/>
            <a:chOff x="5156947" y="4439519"/>
            <a:chExt cx="2049517" cy="1085514"/>
          </a:xfrm>
        </p:grpSpPr>
        <p:sp>
          <p:nvSpPr>
            <p:cNvPr id="139" name="Cloud 138">
              <a:extLst>
                <a:ext uri="{FF2B5EF4-FFF2-40B4-BE49-F238E27FC236}">
                  <a16:creationId xmlns:a16="http://schemas.microsoft.com/office/drawing/2014/main" id="{BF00FA9E-7FE6-7247-805F-4911CA3B02E3}"/>
                </a:ext>
              </a:extLst>
            </p:cNvPr>
            <p:cNvSpPr/>
            <p:nvPr/>
          </p:nvSpPr>
          <p:spPr>
            <a:xfrm>
              <a:off x="5156947" y="4458113"/>
              <a:ext cx="2049517" cy="1066920"/>
            </a:xfrm>
            <a:prstGeom prst="cloud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0" name="Picture 139">
              <a:extLst>
                <a:ext uri="{FF2B5EF4-FFF2-40B4-BE49-F238E27FC236}">
                  <a16:creationId xmlns:a16="http://schemas.microsoft.com/office/drawing/2014/main" id="{90DC2198-391A-C44C-A84E-DD1C2A576C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81705" y="4840270"/>
              <a:ext cx="874488" cy="548012"/>
            </a:xfrm>
            <a:prstGeom prst="rect">
              <a:avLst/>
            </a:prstGeom>
          </p:spPr>
        </p:pic>
        <p:pic>
          <p:nvPicPr>
            <p:cNvPr id="141" name="Picture 140">
              <a:extLst>
                <a:ext uri="{FF2B5EF4-FFF2-40B4-BE49-F238E27FC236}">
                  <a16:creationId xmlns:a16="http://schemas.microsoft.com/office/drawing/2014/main" id="{820E77AD-1671-5A4C-8334-B8DD2CE0E35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9218" y="4439519"/>
              <a:ext cx="874488" cy="548012"/>
            </a:xfrm>
            <a:prstGeom prst="rect">
              <a:avLst/>
            </a:prstGeom>
          </p:spPr>
        </p:pic>
        <p:pic>
          <p:nvPicPr>
            <p:cNvPr id="142" name="Picture 141">
              <a:extLst>
                <a:ext uri="{FF2B5EF4-FFF2-40B4-BE49-F238E27FC236}">
                  <a16:creationId xmlns:a16="http://schemas.microsoft.com/office/drawing/2014/main" id="{C9CF3034-0C6A-AC4B-B560-042E6FB820A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419140" y="4840270"/>
              <a:ext cx="874488" cy="548012"/>
            </a:xfrm>
            <a:prstGeom prst="rect">
              <a:avLst/>
            </a:prstGeom>
          </p:spPr>
        </p:pic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585648A-E98D-5748-93A3-8F9081423A69}"/>
              </a:ext>
            </a:extLst>
          </p:cNvPr>
          <p:cNvGrpSpPr/>
          <p:nvPr/>
        </p:nvGrpSpPr>
        <p:grpSpPr>
          <a:xfrm>
            <a:off x="1397257" y="5344926"/>
            <a:ext cx="9627215" cy="703334"/>
            <a:chOff x="1395333" y="3383938"/>
            <a:chExt cx="9627215" cy="703334"/>
          </a:xfrm>
        </p:grpSpPr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AB115E62-444F-DC47-A6B5-98AC28C39806}"/>
                </a:ext>
              </a:extLst>
            </p:cNvPr>
            <p:cNvSpPr/>
            <p:nvPr/>
          </p:nvSpPr>
          <p:spPr>
            <a:xfrm>
              <a:off x="1395333" y="33839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30" name="Rectangle 129">
              <a:extLst>
                <a:ext uri="{FF2B5EF4-FFF2-40B4-BE49-F238E27FC236}">
                  <a16:creationId xmlns:a16="http://schemas.microsoft.com/office/drawing/2014/main" id="{343BD523-9BDC-8941-99DB-EABC271C985E}"/>
                </a:ext>
              </a:extLst>
            </p:cNvPr>
            <p:cNvSpPr/>
            <p:nvPr/>
          </p:nvSpPr>
          <p:spPr>
            <a:xfrm>
              <a:off x="8138695" y="3396713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CCACA362-7415-3C40-91DB-BCCFCA03EA4E}"/>
                </a:ext>
              </a:extLst>
            </p:cNvPr>
            <p:cNvCxnSpPr>
              <a:cxnSpLocks/>
            </p:cNvCxnSpPr>
            <p:nvPr/>
          </p:nvCxnSpPr>
          <p:spPr>
            <a:xfrm>
              <a:off x="2832938" y="3566711"/>
              <a:ext cx="6819681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>
              <a:extLst>
                <a:ext uri="{FF2B5EF4-FFF2-40B4-BE49-F238E27FC236}">
                  <a16:creationId xmlns:a16="http://schemas.microsoft.com/office/drawing/2014/main" id="{C113F761-74EC-A04A-8C90-E4397E56B3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32939" y="3943830"/>
              <a:ext cx="6819680" cy="0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Rectangle 132">
              <a:extLst>
                <a:ext uri="{FF2B5EF4-FFF2-40B4-BE49-F238E27FC236}">
                  <a16:creationId xmlns:a16="http://schemas.microsoft.com/office/drawing/2014/main" id="{4C025963-1AF8-8F43-A395-6AFB8DD04517}"/>
                </a:ext>
              </a:extLst>
            </p:cNvPr>
            <p:cNvSpPr/>
            <p:nvPr/>
          </p:nvSpPr>
          <p:spPr>
            <a:xfrm>
              <a:off x="9661435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34" name="Rectangle 133">
              <a:extLst>
                <a:ext uri="{FF2B5EF4-FFF2-40B4-BE49-F238E27FC236}">
                  <a16:creationId xmlns:a16="http://schemas.microsoft.com/office/drawing/2014/main" id="{F15BB877-5D6D-FF4B-85BC-7CF88E92BBFD}"/>
                </a:ext>
              </a:extLst>
            </p:cNvPr>
            <p:cNvSpPr/>
            <p:nvPr/>
          </p:nvSpPr>
          <p:spPr>
            <a:xfrm>
              <a:off x="2338501" y="3445023"/>
              <a:ext cx="506753" cy="568389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35" name="Rectangle 134">
              <a:extLst>
                <a:ext uri="{FF2B5EF4-FFF2-40B4-BE49-F238E27FC236}">
                  <a16:creationId xmlns:a16="http://schemas.microsoft.com/office/drawing/2014/main" id="{635F332A-2B5C-C44C-9E2F-6906648413BE}"/>
                </a:ext>
              </a:extLst>
            </p:cNvPr>
            <p:cNvSpPr/>
            <p:nvPr/>
          </p:nvSpPr>
          <p:spPr>
            <a:xfrm>
              <a:off x="10459651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36" name="Straight Arrow Connector 135">
              <a:extLst>
                <a:ext uri="{FF2B5EF4-FFF2-40B4-BE49-F238E27FC236}">
                  <a16:creationId xmlns:a16="http://schemas.microsoft.com/office/drawing/2014/main" id="{3377B323-EEB2-EB44-8E02-64C2290C9BC9}"/>
                </a:ext>
              </a:extLst>
            </p:cNvPr>
            <p:cNvCxnSpPr>
              <a:cxnSpLocks/>
              <a:stCxn id="135" idx="1"/>
            </p:cNvCxnSpPr>
            <p:nvPr/>
          </p:nvCxnSpPr>
          <p:spPr>
            <a:xfrm flipH="1" flipV="1">
              <a:off x="10147056" y="3715551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986312A9-64DB-3943-8CE3-2573987B3669}"/>
                </a:ext>
              </a:extLst>
            </p:cNvPr>
            <p:cNvSpPr/>
            <p:nvPr/>
          </p:nvSpPr>
          <p:spPr>
            <a:xfrm>
              <a:off x="1588252" y="3443755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38" name="Straight Arrow Connector 137">
              <a:extLst>
                <a:ext uri="{FF2B5EF4-FFF2-40B4-BE49-F238E27FC236}">
                  <a16:creationId xmlns:a16="http://schemas.microsoft.com/office/drawing/2014/main" id="{A92D2319-2CB6-624A-A4D1-E2E38B007E47}"/>
                </a:ext>
              </a:extLst>
            </p:cNvPr>
            <p:cNvCxnSpPr>
              <a:cxnSpLocks/>
              <a:stCxn id="137" idx="3"/>
            </p:cNvCxnSpPr>
            <p:nvPr/>
          </p:nvCxnSpPr>
          <p:spPr>
            <a:xfrm>
              <a:off x="2070373" y="3727950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58652431-7C8D-4449-91C1-FB205C0A91FB}"/>
              </a:ext>
            </a:extLst>
          </p:cNvPr>
          <p:cNvGrpSpPr/>
          <p:nvPr/>
        </p:nvGrpSpPr>
        <p:grpSpPr>
          <a:xfrm>
            <a:off x="1516399" y="5451136"/>
            <a:ext cx="9376615" cy="690947"/>
            <a:chOff x="1514475" y="3506751"/>
            <a:chExt cx="9376615" cy="690947"/>
          </a:xfrm>
        </p:grpSpPr>
        <p:sp>
          <p:nvSpPr>
            <p:cNvPr id="119" name="Rectangle 118">
              <a:extLst>
                <a:ext uri="{FF2B5EF4-FFF2-40B4-BE49-F238E27FC236}">
                  <a16:creationId xmlns:a16="http://schemas.microsoft.com/office/drawing/2014/main" id="{6CB36583-2063-0C45-B38E-DDE65B7FB292}"/>
                </a:ext>
              </a:extLst>
            </p:cNvPr>
            <p:cNvSpPr/>
            <p:nvPr/>
          </p:nvSpPr>
          <p:spPr>
            <a:xfrm>
              <a:off x="1514475" y="3507138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2DB6BC87-BDCA-8B44-9D0E-DADE5D5BC871}"/>
                </a:ext>
              </a:extLst>
            </p:cNvPr>
            <p:cNvSpPr/>
            <p:nvPr/>
          </p:nvSpPr>
          <p:spPr>
            <a:xfrm>
              <a:off x="8007237" y="3506751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121" name="Straight Arrow Connector 120">
              <a:extLst>
                <a:ext uri="{FF2B5EF4-FFF2-40B4-BE49-F238E27FC236}">
                  <a16:creationId xmlns:a16="http://schemas.microsoft.com/office/drawing/2014/main" id="{63AE436C-E356-AA4A-BFB6-9FA6E503B47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943215" y="4043046"/>
              <a:ext cx="6551028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Arrow Connector 121">
              <a:extLst>
                <a:ext uri="{FF2B5EF4-FFF2-40B4-BE49-F238E27FC236}">
                  <a16:creationId xmlns:a16="http://schemas.microsoft.com/office/drawing/2014/main" id="{6557F025-4128-A041-B59F-7DFF33C12758}"/>
                </a:ext>
              </a:extLst>
            </p:cNvPr>
            <p:cNvCxnSpPr>
              <a:cxnSpLocks/>
            </p:cNvCxnSpPr>
            <p:nvPr/>
          </p:nvCxnSpPr>
          <p:spPr>
            <a:xfrm>
              <a:off x="2943215" y="3674474"/>
              <a:ext cx="6551027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8BE1297-B141-4E47-B3B8-29EFA4B5978E}"/>
                </a:ext>
              </a:extLst>
            </p:cNvPr>
            <p:cNvSpPr/>
            <p:nvPr/>
          </p:nvSpPr>
          <p:spPr>
            <a:xfrm>
              <a:off x="9507752" y="3565533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24" name="Rectangle 123">
              <a:extLst>
                <a:ext uri="{FF2B5EF4-FFF2-40B4-BE49-F238E27FC236}">
                  <a16:creationId xmlns:a16="http://schemas.microsoft.com/office/drawing/2014/main" id="{0EABF723-FB3E-B247-BBAE-34AF5F24F828}"/>
                </a:ext>
              </a:extLst>
            </p:cNvPr>
            <p:cNvSpPr/>
            <p:nvPr/>
          </p:nvSpPr>
          <p:spPr>
            <a:xfrm>
              <a:off x="2421326" y="3563882"/>
              <a:ext cx="506753" cy="56838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B6766754-5BD0-414C-9907-F873650FD4BC}"/>
                </a:ext>
              </a:extLst>
            </p:cNvPr>
            <p:cNvSpPr/>
            <p:nvPr/>
          </p:nvSpPr>
          <p:spPr>
            <a:xfrm>
              <a:off x="1676156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26" name="Straight Arrow Connector 125">
              <a:extLst>
                <a:ext uri="{FF2B5EF4-FFF2-40B4-BE49-F238E27FC236}">
                  <a16:creationId xmlns:a16="http://schemas.microsoft.com/office/drawing/2014/main" id="{4986BF02-E748-BF4F-A6AD-D1CF940BCC3F}"/>
                </a:ext>
              </a:extLst>
            </p:cNvPr>
            <p:cNvCxnSpPr>
              <a:cxnSpLocks/>
              <a:stCxn id="125" idx="3"/>
            </p:cNvCxnSpPr>
            <p:nvPr/>
          </p:nvCxnSpPr>
          <p:spPr>
            <a:xfrm>
              <a:off x="2158277" y="3846748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B9139FF4-ECE0-3744-9F9D-E942E7D34D27}"/>
                </a:ext>
              </a:extLst>
            </p:cNvPr>
            <p:cNvSpPr/>
            <p:nvPr/>
          </p:nvSpPr>
          <p:spPr>
            <a:xfrm>
              <a:off x="10338858" y="3562553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28" name="Straight Arrow Connector 127">
              <a:extLst>
                <a:ext uri="{FF2B5EF4-FFF2-40B4-BE49-F238E27FC236}">
                  <a16:creationId xmlns:a16="http://schemas.microsoft.com/office/drawing/2014/main" id="{C8D3FE80-3E07-2743-9404-27A8BEB5C6EC}"/>
                </a:ext>
              </a:extLst>
            </p:cNvPr>
            <p:cNvCxnSpPr>
              <a:cxnSpLocks/>
              <a:stCxn id="127" idx="1"/>
            </p:cNvCxnSpPr>
            <p:nvPr/>
          </p:nvCxnSpPr>
          <p:spPr>
            <a:xfrm flipH="1" flipV="1">
              <a:off x="10026263" y="3834349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7C19213A-3539-8D4B-9B32-573FB62E74CE}"/>
              </a:ext>
            </a:extLst>
          </p:cNvPr>
          <p:cNvGrpSpPr/>
          <p:nvPr/>
        </p:nvGrpSpPr>
        <p:grpSpPr>
          <a:xfrm>
            <a:off x="1647183" y="5573524"/>
            <a:ext cx="9113022" cy="694229"/>
            <a:chOff x="1645259" y="5380252"/>
            <a:chExt cx="9113022" cy="694229"/>
          </a:xfrm>
        </p:grpSpPr>
        <p:sp>
          <p:nvSpPr>
            <p:cNvPr id="109" name="Rectangle 108">
              <a:extLst>
                <a:ext uri="{FF2B5EF4-FFF2-40B4-BE49-F238E27FC236}">
                  <a16:creationId xmlns:a16="http://schemas.microsoft.com/office/drawing/2014/main" id="{0FECEF72-D81E-A047-A2B3-F6B32D28C617}"/>
                </a:ext>
              </a:extLst>
            </p:cNvPr>
            <p:cNvSpPr/>
            <p:nvPr/>
          </p:nvSpPr>
          <p:spPr>
            <a:xfrm>
              <a:off x="1645259" y="5380252"/>
              <a:ext cx="2944820" cy="69056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10" name="Rectangle 109">
              <a:extLst>
                <a:ext uri="{FF2B5EF4-FFF2-40B4-BE49-F238E27FC236}">
                  <a16:creationId xmlns:a16="http://schemas.microsoft.com/office/drawing/2014/main" id="{3BA9044F-9C8C-C048-B23F-06F4AC5CB532}"/>
                </a:ext>
              </a:extLst>
            </p:cNvPr>
            <p:cNvSpPr/>
            <p:nvPr/>
          </p:nvSpPr>
          <p:spPr>
            <a:xfrm>
              <a:off x="2591878" y="5451263"/>
              <a:ext cx="482121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11" name="Rectangle 110">
              <a:extLst>
                <a:ext uri="{FF2B5EF4-FFF2-40B4-BE49-F238E27FC236}">
                  <a16:creationId xmlns:a16="http://schemas.microsoft.com/office/drawing/2014/main" id="{D6759922-AB42-E444-B9CF-3DF51EE8A4D0}"/>
                </a:ext>
              </a:extLst>
            </p:cNvPr>
            <p:cNvSpPr/>
            <p:nvPr/>
          </p:nvSpPr>
          <p:spPr>
            <a:xfrm>
              <a:off x="1837974" y="5445007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51456969-0E5C-7543-9E05-F6C496142F95}"/>
                </a:ext>
              </a:extLst>
            </p:cNvPr>
            <p:cNvCxnSpPr>
              <a:cxnSpLocks/>
              <a:stCxn id="111" idx="3"/>
              <a:endCxn id="110" idx="1"/>
            </p:cNvCxnSpPr>
            <p:nvPr/>
          </p:nvCxnSpPr>
          <p:spPr>
            <a:xfrm>
              <a:off x="2320095" y="5729202"/>
              <a:ext cx="271783" cy="6256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3" name="Rectangle 112">
              <a:extLst>
                <a:ext uri="{FF2B5EF4-FFF2-40B4-BE49-F238E27FC236}">
                  <a16:creationId xmlns:a16="http://schemas.microsoft.com/office/drawing/2014/main" id="{A9FDCB2B-8B2C-8049-A5F8-D6FC9BEDE290}"/>
                </a:ext>
              </a:extLst>
            </p:cNvPr>
            <p:cNvSpPr/>
            <p:nvPr/>
          </p:nvSpPr>
          <p:spPr>
            <a:xfrm>
              <a:off x="7874428" y="5383922"/>
              <a:ext cx="2883853" cy="6905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sp>
          <p:nvSpPr>
            <p:cNvPr id="114" name="Rectangle 113">
              <a:extLst>
                <a:ext uri="{FF2B5EF4-FFF2-40B4-BE49-F238E27FC236}">
                  <a16:creationId xmlns:a16="http://schemas.microsoft.com/office/drawing/2014/main" id="{F7F72F46-6A18-A940-9AEC-2BB002BF490F}"/>
                </a:ext>
              </a:extLst>
            </p:cNvPr>
            <p:cNvSpPr/>
            <p:nvPr/>
          </p:nvSpPr>
          <p:spPr>
            <a:xfrm>
              <a:off x="9399243" y="5448673"/>
              <a:ext cx="506753" cy="568389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</a:rPr>
                <a:t>TCP</a:t>
              </a:r>
            </a:p>
          </p:txBody>
        </p:sp>
        <p:sp>
          <p:nvSpPr>
            <p:cNvPr id="115" name="Rectangle 114">
              <a:extLst>
                <a:ext uri="{FF2B5EF4-FFF2-40B4-BE49-F238E27FC236}">
                  <a16:creationId xmlns:a16="http://schemas.microsoft.com/office/drawing/2014/main" id="{392B7529-8DF7-3F41-AD44-FE9971CF43FA}"/>
                </a:ext>
              </a:extLst>
            </p:cNvPr>
            <p:cNvSpPr/>
            <p:nvPr/>
          </p:nvSpPr>
          <p:spPr>
            <a:xfrm>
              <a:off x="10218591" y="5461072"/>
              <a:ext cx="482121" cy="56838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sockcall</a:t>
              </a:r>
            </a:p>
          </p:txBody>
        </p:sp>
        <p:cxnSp>
          <p:nvCxnSpPr>
            <p:cNvPr id="116" name="Straight Arrow Connector 115">
              <a:extLst>
                <a:ext uri="{FF2B5EF4-FFF2-40B4-BE49-F238E27FC236}">
                  <a16:creationId xmlns:a16="http://schemas.microsoft.com/office/drawing/2014/main" id="{047B4428-D41B-3843-BFAD-DA9241CB95DB}"/>
                </a:ext>
              </a:extLst>
            </p:cNvPr>
            <p:cNvCxnSpPr>
              <a:cxnSpLocks/>
              <a:stCxn id="115" idx="1"/>
              <a:endCxn id="114" idx="3"/>
            </p:cNvCxnSpPr>
            <p:nvPr/>
          </p:nvCxnSpPr>
          <p:spPr>
            <a:xfrm flipH="1" flipV="1">
              <a:off x="9905996" y="5732868"/>
              <a:ext cx="312595" cy="12399"/>
            </a:xfrm>
            <a:prstGeom prst="straightConnector1">
              <a:avLst/>
            </a:prstGeom>
            <a:ln w="25400"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2F50282A-F46C-7F4D-9496-230218A6E62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082503" y="5903971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Arrow Connector 117">
              <a:extLst>
                <a:ext uri="{FF2B5EF4-FFF2-40B4-BE49-F238E27FC236}">
                  <a16:creationId xmlns:a16="http://schemas.microsoft.com/office/drawing/2014/main" id="{40A8C5AC-CBBB-8442-8862-04E4E7270324}"/>
                </a:ext>
              </a:extLst>
            </p:cNvPr>
            <p:cNvCxnSpPr>
              <a:cxnSpLocks/>
            </p:cNvCxnSpPr>
            <p:nvPr/>
          </p:nvCxnSpPr>
          <p:spPr>
            <a:xfrm>
              <a:off x="3082503" y="5535399"/>
              <a:ext cx="6316740" cy="0"/>
            </a:xfrm>
            <a:prstGeom prst="straightConnector1">
              <a:avLst/>
            </a:prstGeom>
            <a:ln w="38100">
              <a:solidFill>
                <a:schemeClr val="accent2"/>
              </a:solidFill>
              <a:tailEnd type="triangle" w="lg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Rectangle 53">
            <a:extLst>
              <a:ext uri="{FF2B5EF4-FFF2-40B4-BE49-F238E27FC236}">
                <a16:creationId xmlns:a16="http://schemas.microsoft.com/office/drawing/2014/main" id="{F7337571-005C-614F-B061-6DFE41E509CA}"/>
              </a:ext>
            </a:extLst>
          </p:cNvPr>
          <p:cNvSpPr/>
          <p:nvPr/>
        </p:nvSpPr>
        <p:spPr>
          <a:xfrm>
            <a:off x="3291980" y="3830453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Record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1503731-E136-BA48-A87D-842DD5C96621}"/>
              </a:ext>
            </a:extLst>
          </p:cNvPr>
          <p:cNvSpPr/>
          <p:nvPr/>
        </p:nvSpPr>
        <p:spPr>
          <a:xfrm>
            <a:off x="8023737" y="3647475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Record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506CB258-8BA1-4A4E-9FC9-B22DC3203519}"/>
              </a:ext>
            </a:extLst>
          </p:cNvPr>
          <p:cNvCxnSpPr>
            <a:cxnSpLocks/>
            <a:stCxn id="54" idx="2"/>
          </p:cNvCxnSpPr>
          <p:nvPr/>
        </p:nvCxnSpPr>
        <p:spPr>
          <a:xfrm>
            <a:off x="3897265" y="4263707"/>
            <a:ext cx="224616" cy="349216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AD7DF7C0-1688-1243-94AB-3D165227E839}"/>
              </a:ext>
            </a:extLst>
          </p:cNvPr>
          <p:cNvSpPr txBox="1"/>
          <p:nvPr/>
        </p:nvSpPr>
        <p:spPr>
          <a:xfrm>
            <a:off x="2338501" y="4612040"/>
            <a:ext cx="3649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Drops, ECN, reordering, etc.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66652066-96E7-AA4D-BE96-9775F10F2006}"/>
              </a:ext>
            </a:extLst>
          </p:cNvPr>
          <p:cNvSpPr txBox="1"/>
          <p:nvPr/>
        </p:nvSpPr>
        <p:spPr>
          <a:xfrm>
            <a:off x="6979696" y="4557036"/>
            <a:ext cx="3649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Drops, ECN, reordering, etc.</a:t>
            </a:r>
          </a:p>
        </p:txBody>
      </p:sp>
      <p:cxnSp>
        <p:nvCxnSpPr>
          <p:cNvPr id="150" name="Straight Arrow Connector 149">
            <a:extLst>
              <a:ext uri="{FF2B5EF4-FFF2-40B4-BE49-F238E27FC236}">
                <a16:creationId xmlns:a16="http://schemas.microsoft.com/office/drawing/2014/main" id="{59E54FDF-C11D-DD4C-9C5C-44294782A569}"/>
              </a:ext>
            </a:extLst>
          </p:cNvPr>
          <p:cNvCxnSpPr>
            <a:cxnSpLocks/>
            <a:stCxn id="102" idx="2"/>
          </p:cNvCxnSpPr>
          <p:nvPr/>
        </p:nvCxnSpPr>
        <p:spPr>
          <a:xfrm flipH="1">
            <a:off x="3893224" y="5073705"/>
            <a:ext cx="269943" cy="721850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Arrow Connector 63">
            <a:extLst>
              <a:ext uri="{FF2B5EF4-FFF2-40B4-BE49-F238E27FC236}">
                <a16:creationId xmlns:a16="http://schemas.microsoft.com/office/drawing/2014/main" id="{FA652E06-86EE-0D4E-AFB1-C9E2591A54F5}"/>
              </a:ext>
            </a:extLst>
          </p:cNvPr>
          <p:cNvCxnSpPr>
            <a:cxnSpLocks/>
          </p:cNvCxnSpPr>
          <p:nvPr/>
        </p:nvCxnSpPr>
        <p:spPr>
          <a:xfrm>
            <a:off x="8535336" y="4074595"/>
            <a:ext cx="166262" cy="481291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>
            <a:extLst>
              <a:ext uri="{FF2B5EF4-FFF2-40B4-BE49-F238E27FC236}">
                <a16:creationId xmlns:a16="http://schemas.microsoft.com/office/drawing/2014/main" id="{90F7F9EF-F327-EA41-92FD-C626961FA84C}"/>
              </a:ext>
            </a:extLst>
          </p:cNvPr>
          <p:cNvCxnSpPr>
            <a:cxnSpLocks/>
            <a:stCxn id="104" idx="2"/>
          </p:cNvCxnSpPr>
          <p:nvPr/>
        </p:nvCxnSpPr>
        <p:spPr>
          <a:xfrm flipH="1">
            <a:off x="8607954" y="5018701"/>
            <a:ext cx="196408" cy="596383"/>
          </a:xfrm>
          <a:prstGeom prst="straightConnector1">
            <a:avLst/>
          </a:prstGeom>
          <a:ln w="28575">
            <a:solidFill>
              <a:srgbClr val="00B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ectangle 57">
            <a:extLst>
              <a:ext uri="{FF2B5EF4-FFF2-40B4-BE49-F238E27FC236}">
                <a16:creationId xmlns:a16="http://schemas.microsoft.com/office/drawing/2014/main" id="{6A105080-33B3-6E4B-86A5-95BBA0217EF7}"/>
              </a:ext>
            </a:extLst>
          </p:cNvPr>
          <p:cNvSpPr/>
          <p:nvPr/>
        </p:nvSpPr>
        <p:spPr>
          <a:xfrm>
            <a:off x="3287939" y="5795555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Replay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C8A068B6-BCD9-674D-B9CC-7D69D8C1528D}"/>
              </a:ext>
            </a:extLst>
          </p:cNvPr>
          <p:cNvSpPr/>
          <p:nvPr/>
        </p:nvSpPr>
        <p:spPr>
          <a:xfrm>
            <a:off x="8002669" y="5615084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Replay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DB1B7528-D1B6-5E4A-AF03-F2F158BF0416}"/>
              </a:ext>
            </a:extLst>
          </p:cNvPr>
          <p:cNvSpPr/>
          <p:nvPr/>
        </p:nvSpPr>
        <p:spPr>
          <a:xfrm>
            <a:off x="600812" y="2178502"/>
            <a:ext cx="10448890" cy="156966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+ </a:t>
            </a:r>
            <a:r>
              <a:rPr lang="en-US" sz="2400" b="1" dirty="0"/>
              <a:t>Low overhead</a:t>
            </a:r>
            <a:r>
              <a:rPr lang="en-US" sz="2400" dirty="0"/>
              <a:t>: </a:t>
            </a:r>
          </a:p>
          <a:p>
            <a:pPr lvl="1"/>
            <a:r>
              <a:rPr lang="en-US" sz="2400" dirty="0"/>
              <a:t>	Drop rate &lt; 10</a:t>
            </a:r>
            <a:r>
              <a:rPr lang="en-US" sz="2400" baseline="30000" dirty="0"/>
              <a:t>-4</a:t>
            </a:r>
            <a:r>
              <a:rPr lang="en-US" sz="2400" dirty="0"/>
              <a:t>; </a:t>
            </a:r>
          </a:p>
          <a:p>
            <a:pPr lvl="1"/>
            <a:r>
              <a:rPr lang="en-US" sz="2400" dirty="0"/>
              <a:t>	ECN: 1 bit/packet; </a:t>
            </a:r>
          </a:p>
          <a:p>
            <a:pPr lvl="1"/>
            <a:r>
              <a:rPr lang="en-US" sz="2400" dirty="0"/>
              <a:t>	Reordering is rare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C51491FE-E067-6F48-9CBF-14A3F2CE9640}"/>
              </a:ext>
            </a:extLst>
          </p:cNvPr>
          <p:cNvSpPr/>
          <p:nvPr/>
        </p:nvSpPr>
        <p:spPr>
          <a:xfrm>
            <a:off x="600812" y="3662351"/>
            <a:ext cx="10448890" cy="86068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t"/>
          <a:lstStyle/>
          <a:p>
            <a:pPr lvl="1"/>
            <a:r>
              <a:rPr lang="en-US" sz="2400" dirty="0">
                <a:solidFill>
                  <a:schemeClr val="tx1"/>
                </a:solidFill>
              </a:rPr>
              <a:t>+ </a:t>
            </a:r>
            <a:r>
              <a:rPr lang="en-US" sz="2400" b="1" dirty="0">
                <a:solidFill>
                  <a:schemeClr val="tx1"/>
                </a:solidFill>
              </a:rPr>
              <a:t>Replaying each TCP connection is independent</a:t>
            </a:r>
          </a:p>
          <a:p>
            <a:pPr lvl="1"/>
            <a:r>
              <a:rPr lang="en-US" sz="2400" dirty="0">
                <a:solidFill>
                  <a:schemeClr val="tx1"/>
                </a:solidFill>
              </a:rPr>
              <a:t>	Connections interact via drops and ECN, which we replay.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C42421-B274-3A43-BF71-9A33D441C6E2}"/>
              </a:ext>
            </a:extLst>
          </p:cNvPr>
          <p:cNvSpPr/>
          <p:nvPr/>
        </p:nvSpPr>
        <p:spPr>
          <a:xfrm>
            <a:off x="600812" y="4513968"/>
            <a:ext cx="10448890" cy="709326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lvl="1"/>
            <a:r>
              <a:rPr lang="en-US" altLang="zh-CN" sz="2400" dirty="0">
                <a:solidFill>
                  <a:schemeClr val="tx1"/>
                </a:solidFill>
              </a:rPr>
              <a:t>+</a:t>
            </a:r>
            <a:r>
              <a:rPr lang="zh-CN" altLang="en-US" sz="2400" dirty="0">
                <a:solidFill>
                  <a:schemeClr val="tx1"/>
                </a:solidFill>
              </a:rPr>
              <a:t> </a:t>
            </a:r>
            <a:r>
              <a:rPr lang="en-US" altLang="zh-CN" sz="2400" b="1" dirty="0">
                <a:solidFill>
                  <a:schemeClr val="tx1"/>
                </a:solidFill>
              </a:rPr>
              <a:t>Need no switches for replay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0D98CE32-F50A-7D44-98BB-C0D9E2C17617}"/>
              </a:ext>
            </a:extLst>
          </p:cNvPr>
          <p:cNvSpPr txBox="1"/>
          <p:nvPr/>
        </p:nvSpPr>
        <p:spPr>
          <a:xfrm>
            <a:off x="8855956" y="3958069"/>
            <a:ext cx="342141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Resource-efficient replay:</a:t>
            </a:r>
          </a:p>
          <a:p>
            <a:r>
              <a:rPr lang="en-US" sz="2400" dirty="0"/>
              <a:t>  -  Just need two hosts</a:t>
            </a:r>
          </a:p>
        </p:txBody>
      </p:sp>
      <p:sp>
        <p:nvSpPr>
          <p:cNvPr id="149" name="Right Brace 148">
            <a:extLst>
              <a:ext uri="{FF2B5EF4-FFF2-40B4-BE49-F238E27FC236}">
                <a16:creationId xmlns:a16="http://schemas.microsoft.com/office/drawing/2014/main" id="{953392F3-6425-C64B-9CE3-A4B8462BC8E6}"/>
              </a:ext>
            </a:extLst>
          </p:cNvPr>
          <p:cNvSpPr/>
          <p:nvPr/>
        </p:nvSpPr>
        <p:spPr>
          <a:xfrm>
            <a:off x="8666789" y="3765692"/>
            <a:ext cx="255930" cy="1201251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16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10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10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" grpId="0" animBg="1"/>
      <p:bldP spid="101" grpId="0" animBg="1"/>
      <p:bldP spid="5" grpId="0" animBg="1"/>
      <p:bldP spid="148" grpId="0"/>
      <p:bldP spid="149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31DBC-1390-BC47-975C-867342AB9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1: butterfly effect</a:t>
            </a:r>
          </a:p>
        </p:txBody>
      </p:sp>
      <p:sp>
        <p:nvSpPr>
          <p:cNvPr id="107" name="Content Placeholder 2">
            <a:extLst>
              <a:ext uri="{FF2B5EF4-FFF2-40B4-BE49-F238E27FC236}">
                <a16:creationId xmlns:a16="http://schemas.microsoft.com/office/drawing/2014/main" id="{4B2820B4-3209-DE40-91BF-98FB585746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Solution: </a:t>
            </a:r>
            <a:r>
              <a:rPr lang="en-US" dirty="0" err="1"/>
              <a:t>record&amp;replay</a:t>
            </a:r>
            <a:r>
              <a:rPr lang="en-US" dirty="0"/>
              <a:t> </a:t>
            </a:r>
            <a:r>
              <a:rPr lang="en-US" b="1" dirty="0"/>
              <a:t>packet stream mutations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1D76A7-2C71-CC41-AC3B-F464AB0E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A5D80A-50AE-8843-A7CA-B769AD0F761E}" type="slidenum">
              <a:rPr lang="en-US" smtClean="0"/>
              <a:t>26</a:t>
            </a:fld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92A006E-B854-ED4E-9BE7-7509F8F47CD5}"/>
              </a:ext>
            </a:extLst>
          </p:cNvPr>
          <p:cNvSpPr/>
          <p:nvPr/>
        </p:nvSpPr>
        <p:spPr>
          <a:xfrm>
            <a:off x="838200" y="4806393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73C942A-AF70-284A-B504-1581BC2FAEF2}"/>
              </a:ext>
            </a:extLst>
          </p:cNvPr>
          <p:cNvSpPr/>
          <p:nvPr/>
        </p:nvSpPr>
        <p:spPr>
          <a:xfrm>
            <a:off x="1978495" y="4958133"/>
            <a:ext cx="616089" cy="6895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5549A3D-0866-8A48-8071-92736FB5AD11}"/>
              </a:ext>
            </a:extLst>
          </p:cNvPr>
          <p:cNvSpPr/>
          <p:nvPr/>
        </p:nvSpPr>
        <p:spPr>
          <a:xfrm>
            <a:off x="972762" y="4946983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2C0FE844-EC09-8245-A83E-8EE8AD9A46D0}"/>
              </a:ext>
            </a:extLst>
          </p:cNvPr>
          <p:cNvCxnSpPr/>
          <p:nvPr/>
        </p:nvCxnSpPr>
        <p:spPr>
          <a:xfrm>
            <a:off x="1646708" y="5152981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ectangle 33">
            <a:extLst>
              <a:ext uri="{FF2B5EF4-FFF2-40B4-BE49-F238E27FC236}">
                <a16:creationId xmlns:a16="http://schemas.microsoft.com/office/drawing/2014/main" id="{5950325D-D906-DE43-93E1-AB6DC0D4C3B1}"/>
              </a:ext>
            </a:extLst>
          </p:cNvPr>
          <p:cNvSpPr/>
          <p:nvPr/>
        </p:nvSpPr>
        <p:spPr>
          <a:xfrm>
            <a:off x="8356820" y="4806393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3221E06-CBCE-8C4A-9DFD-E29577340091}"/>
              </a:ext>
            </a:extLst>
          </p:cNvPr>
          <p:cNvSpPr/>
          <p:nvPr/>
        </p:nvSpPr>
        <p:spPr>
          <a:xfrm>
            <a:off x="9521370" y="4958133"/>
            <a:ext cx="616089" cy="6895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45F37D6-E2B3-634C-B5A1-680175A16C43}"/>
              </a:ext>
            </a:extLst>
          </p:cNvPr>
          <p:cNvSpPr/>
          <p:nvPr/>
        </p:nvSpPr>
        <p:spPr>
          <a:xfrm>
            <a:off x="10484931" y="4946983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D7A74EC4-6871-F144-86F1-284090A310A8}"/>
              </a:ext>
            </a:extLst>
          </p:cNvPr>
          <p:cNvCxnSpPr>
            <a:cxnSpLocks/>
          </p:cNvCxnSpPr>
          <p:nvPr/>
        </p:nvCxnSpPr>
        <p:spPr>
          <a:xfrm flipH="1">
            <a:off x="10137459" y="5152981"/>
            <a:ext cx="347473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A98A5A0-7BD6-A44C-85FA-741D73AC6726}"/>
              </a:ext>
            </a:extLst>
          </p:cNvPr>
          <p:cNvCxnSpPr>
            <a:cxnSpLocks/>
          </p:cNvCxnSpPr>
          <p:nvPr/>
        </p:nvCxnSpPr>
        <p:spPr>
          <a:xfrm>
            <a:off x="2594584" y="5152981"/>
            <a:ext cx="69267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8D5FF73E-8B7D-D148-8ED0-D91EEB687808}"/>
              </a:ext>
            </a:extLst>
          </p:cNvPr>
          <p:cNvCxnSpPr>
            <a:cxnSpLocks/>
          </p:cNvCxnSpPr>
          <p:nvPr/>
        </p:nvCxnSpPr>
        <p:spPr>
          <a:xfrm flipH="1">
            <a:off x="2594584" y="5413869"/>
            <a:ext cx="69267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Rectangle 40">
            <a:extLst>
              <a:ext uri="{FF2B5EF4-FFF2-40B4-BE49-F238E27FC236}">
                <a16:creationId xmlns:a16="http://schemas.microsoft.com/office/drawing/2014/main" id="{BB06AE20-9CF0-2044-B4A1-AC8D71FCD1F2}"/>
              </a:ext>
            </a:extLst>
          </p:cNvPr>
          <p:cNvSpPr/>
          <p:nvPr/>
        </p:nvSpPr>
        <p:spPr>
          <a:xfrm>
            <a:off x="2834547" y="5255236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Replay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961347FD-FA7B-4942-B28C-4FAF2E4A6A4E}"/>
              </a:ext>
            </a:extLst>
          </p:cNvPr>
          <p:cNvSpPr/>
          <p:nvPr/>
        </p:nvSpPr>
        <p:spPr>
          <a:xfrm>
            <a:off x="8013560" y="4914355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Replay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CEDF5EE5-D889-8641-90C5-844E23468F8E}"/>
              </a:ext>
            </a:extLst>
          </p:cNvPr>
          <p:cNvSpPr/>
          <p:nvPr/>
        </p:nvSpPr>
        <p:spPr>
          <a:xfrm>
            <a:off x="832754" y="2758389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0EA3D14-6E2E-694E-8487-0367EE9E91EC}"/>
              </a:ext>
            </a:extLst>
          </p:cNvPr>
          <p:cNvSpPr/>
          <p:nvPr/>
        </p:nvSpPr>
        <p:spPr>
          <a:xfrm>
            <a:off x="1973049" y="2910129"/>
            <a:ext cx="616089" cy="6895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BF32E501-BE7A-854F-A501-3E70C007306B}"/>
              </a:ext>
            </a:extLst>
          </p:cNvPr>
          <p:cNvSpPr/>
          <p:nvPr/>
        </p:nvSpPr>
        <p:spPr>
          <a:xfrm>
            <a:off x="967316" y="2898979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75ACD44-8D3A-3B44-8B19-7893E25492E7}"/>
              </a:ext>
            </a:extLst>
          </p:cNvPr>
          <p:cNvCxnSpPr/>
          <p:nvPr/>
        </p:nvCxnSpPr>
        <p:spPr>
          <a:xfrm>
            <a:off x="1641262" y="3104977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>
            <a:extLst>
              <a:ext uri="{FF2B5EF4-FFF2-40B4-BE49-F238E27FC236}">
                <a16:creationId xmlns:a16="http://schemas.microsoft.com/office/drawing/2014/main" id="{5CBDD83F-8773-4649-B31B-05F2C6075056}"/>
              </a:ext>
            </a:extLst>
          </p:cNvPr>
          <p:cNvSpPr/>
          <p:nvPr/>
        </p:nvSpPr>
        <p:spPr>
          <a:xfrm>
            <a:off x="8351374" y="2758389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79FC33E1-0553-0446-9E4A-E0E448EAE156}"/>
              </a:ext>
            </a:extLst>
          </p:cNvPr>
          <p:cNvSpPr/>
          <p:nvPr/>
        </p:nvSpPr>
        <p:spPr>
          <a:xfrm>
            <a:off x="9515924" y="2910129"/>
            <a:ext cx="616089" cy="6895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C7AAC4B-03B5-BC4D-B4E7-54AD5968F832}"/>
              </a:ext>
            </a:extLst>
          </p:cNvPr>
          <p:cNvSpPr/>
          <p:nvPr/>
        </p:nvSpPr>
        <p:spPr>
          <a:xfrm>
            <a:off x="10479485" y="2898979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A479A423-38A7-D04F-9A39-E2EDD4E2DB06}"/>
              </a:ext>
            </a:extLst>
          </p:cNvPr>
          <p:cNvCxnSpPr>
            <a:cxnSpLocks/>
          </p:cNvCxnSpPr>
          <p:nvPr/>
        </p:nvCxnSpPr>
        <p:spPr>
          <a:xfrm flipH="1">
            <a:off x="10132013" y="3104977"/>
            <a:ext cx="347473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3" name="Picture 82">
            <a:extLst>
              <a:ext uri="{FF2B5EF4-FFF2-40B4-BE49-F238E27FC236}">
                <a16:creationId xmlns:a16="http://schemas.microsoft.com/office/drawing/2014/main" id="{9D261A02-9132-CB48-9C45-C886B5F940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262" y="2873756"/>
            <a:ext cx="1125167" cy="705104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5E75D085-3AB8-2C4A-8018-060B4F322B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878" y="2892724"/>
            <a:ext cx="1125167" cy="705104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9A543EF5-4939-AF4D-8F57-3B63EFDF2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9866" y="2868530"/>
            <a:ext cx="1125167" cy="705104"/>
          </a:xfrm>
          <a:prstGeom prst="rect">
            <a:avLst/>
          </a:prstGeom>
        </p:spPr>
      </p:pic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CB32F543-AA7C-5148-BA9A-9D4B1609BE4E}"/>
              </a:ext>
            </a:extLst>
          </p:cNvPr>
          <p:cNvCxnSpPr>
            <a:cxnSpLocks/>
          </p:cNvCxnSpPr>
          <p:nvPr/>
        </p:nvCxnSpPr>
        <p:spPr>
          <a:xfrm>
            <a:off x="2589138" y="3104977"/>
            <a:ext cx="69267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80C75EB5-B0AF-1248-B15B-394049784E35}"/>
              </a:ext>
            </a:extLst>
          </p:cNvPr>
          <p:cNvCxnSpPr>
            <a:cxnSpLocks/>
          </p:cNvCxnSpPr>
          <p:nvPr/>
        </p:nvCxnSpPr>
        <p:spPr>
          <a:xfrm flipH="1">
            <a:off x="2589138" y="3365865"/>
            <a:ext cx="69267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7B8D7D47-6596-1A48-A855-1AF780C7846E}"/>
              </a:ext>
            </a:extLst>
          </p:cNvPr>
          <p:cNvSpPr/>
          <p:nvPr/>
        </p:nvSpPr>
        <p:spPr>
          <a:xfrm>
            <a:off x="2829101" y="3207232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Record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761EC709-68C4-F949-8FC4-DFB27DF5F610}"/>
              </a:ext>
            </a:extLst>
          </p:cNvPr>
          <p:cNvSpPr/>
          <p:nvPr/>
        </p:nvSpPr>
        <p:spPr>
          <a:xfrm>
            <a:off x="8008114" y="2866351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Record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FC5183FB-FA0F-404B-8172-A542EA62444E}"/>
              </a:ext>
            </a:extLst>
          </p:cNvPr>
          <p:cNvSpPr txBox="1"/>
          <p:nvPr/>
        </p:nvSpPr>
        <p:spPr>
          <a:xfrm>
            <a:off x="2788430" y="3900105"/>
            <a:ext cx="881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Drop:</a:t>
            </a: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E8455196-9B50-0547-91CC-B9F74363EF16}"/>
              </a:ext>
            </a:extLst>
          </p:cNvPr>
          <p:cNvSpPr txBox="1"/>
          <p:nvPr/>
        </p:nvSpPr>
        <p:spPr>
          <a:xfrm>
            <a:off x="6664586" y="3683000"/>
            <a:ext cx="800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Drop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3EF7CD2B-01A8-914B-9702-F28C60B3533C}"/>
              </a:ext>
            </a:extLst>
          </p:cNvPr>
          <p:cNvSpPr txBox="1"/>
          <p:nvPr/>
        </p:nvSpPr>
        <p:spPr>
          <a:xfrm>
            <a:off x="3555287" y="3921937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4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2C1BA62B-1EE5-B140-A4BA-91A67D0DF6D9}"/>
              </a:ext>
            </a:extLst>
          </p:cNvPr>
          <p:cNvSpPr/>
          <p:nvPr/>
        </p:nvSpPr>
        <p:spPr>
          <a:xfrm>
            <a:off x="8989163" y="5645141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0000C258-4AED-9443-A08D-0AE95E567D63}"/>
              </a:ext>
            </a:extLst>
          </p:cNvPr>
          <p:cNvSpPr/>
          <p:nvPr/>
        </p:nvSpPr>
        <p:spPr>
          <a:xfrm>
            <a:off x="8647121" y="5645141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99" name="Rectangle 98">
            <a:extLst>
              <a:ext uri="{FF2B5EF4-FFF2-40B4-BE49-F238E27FC236}">
                <a16:creationId xmlns:a16="http://schemas.microsoft.com/office/drawing/2014/main" id="{5DB5A652-8257-0745-AA80-8F18E848D1E3}"/>
              </a:ext>
            </a:extLst>
          </p:cNvPr>
          <p:cNvSpPr/>
          <p:nvPr/>
        </p:nvSpPr>
        <p:spPr>
          <a:xfrm>
            <a:off x="8305079" y="5645141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61072862-8564-3A48-8090-B373CDB3FB93}"/>
              </a:ext>
            </a:extLst>
          </p:cNvPr>
          <p:cNvSpPr/>
          <p:nvPr/>
        </p:nvSpPr>
        <p:spPr>
          <a:xfrm>
            <a:off x="7963037" y="5645141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</a:p>
        </p:txBody>
      </p:sp>
      <p:sp>
        <p:nvSpPr>
          <p:cNvPr id="101" name="Rectangle 100">
            <a:extLst>
              <a:ext uri="{FF2B5EF4-FFF2-40B4-BE49-F238E27FC236}">
                <a16:creationId xmlns:a16="http://schemas.microsoft.com/office/drawing/2014/main" id="{E4BAF876-3CE7-A244-9402-67A0826452EB}"/>
              </a:ext>
            </a:extLst>
          </p:cNvPr>
          <p:cNvSpPr/>
          <p:nvPr/>
        </p:nvSpPr>
        <p:spPr>
          <a:xfrm>
            <a:off x="7620995" y="5645141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C5DED5B7-5C6D-1E41-B71F-4AA7ECDC0422}"/>
              </a:ext>
            </a:extLst>
          </p:cNvPr>
          <p:cNvSpPr txBox="1"/>
          <p:nvPr/>
        </p:nvSpPr>
        <p:spPr>
          <a:xfrm>
            <a:off x="3726852" y="5807631"/>
            <a:ext cx="8000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Drop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2F99F14A-3FF1-884D-A51D-27776FC5C5F5}"/>
              </a:ext>
            </a:extLst>
          </p:cNvPr>
          <p:cNvSpPr/>
          <p:nvPr/>
        </p:nvSpPr>
        <p:spPr>
          <a:xfrm>
            <a:off x="8943044" y="3601297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5</a:t>
            </a: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5F280340-1A78-6240-A01F-251248C90C59}"/>
              </a:ext>
            </a:extLst>
          </p:cNvPr>
          <p:cNvSpPr/>
          <p:nvPr/>
        </p:nvSpPr>
        <p:spPr>
          <a:xfrm>
            <a:off x="8601002" y="3601297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4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36BB8272-9025-B645-B745-7279F0F7FC36}"/>
              </a:ext>
            </a:extLst>
          </p:cNvPr>
          <p:cNvSpPr/>
          <p:nvPr/>
        </p:nvSpPr>
        <p:spPr>
          <a:xfrm>
            <a:off x="8258960" y="3601297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3</a:t>
            </a:r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BD7B5B54-0FFD-F84F-9F33-FCEDFD1F2D05}"/>
              </a:ext>
            </a:extLst>
          </p:cNvPr>
          <p:cNvSpPr/>
          <p:nvPr/>
        </p:nvSpPr>
        <p:spPr>
          <a:xfrm>
            <a:off x="7916918" y="3601297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2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6E9F33BD-FDA2-6B4C-B5A8-3B06021F4AA6}"/>
              </a:ext>
            </a:extLst>
          </p:cNvPr>
          <p:cNvSpPr/>
          <p:nvPr/>
        </p:nvSpPr>
        <p:spPr>
          <a:xfrm>
            <a:off x="7574876" y="3601297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1</a:t>
            </a:r>
          </a:p>
        </p:txBody>
      </p:sp>
      <p:sp>
        <p:nvSpPr>
          <p:cNvPr id="105" name="Rectangle 104">
            <a:extLst>
              <a:ext uri="{FF2B5EF4-FFF2-40B4-BE49-F238E27FC236}">
                <a16:creationId xmlns:a16="http://schemas.microsoft.com/office/drawing/2014/main" id="{AF928268-A3DC-794D-B7F0-0FED737B0F64}"/>
              </a:ext>
            </a:extLst>
          </p:cNvPr>
          <p:cNvSpPr/>
          <p:nvPr/>
        </p:nvSpPr>
        <p:spPr>
          <a:xfrm>
            <a:off x="3639271" y="3903998"/>
            <a:ext cx="170079" cy="450537"/>
          </a:xfrm>
          <a:prstGeom prst="rect">
            <a:avLst/>
          </a:prstGeom>
          <a:noFill/>
          <a:ln w="571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6C8CB8D0-485F-FC41-B001-E540E76D291B}"/>
              </a:ext>
            </a:extLst>
          </p:cNvPr>
          <p:cNvSpPr txBox="1"/>
          <p:nvPr/>
        </p:nvSpPr>
        <p:spPr>
          <a:xfrm>
            <a:off x="704851" y="2299354"/>
            <a:ext cx="124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Runtime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9F2B6CF-F408-0F43-A757-C3AA47E8E642}"/>
              </a:ext>
            </a:extLst>
          </p:cNvPr>
          <p:cNvSpPr txBox="1"/>
          <p:nvPr/>
        </p:nvSpPr>
        <p:spPr>
          <a:xfrm>
            <a:off x="707711" y="4329471"/>
            <a:ext cx="1013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Replay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686C7E7-8AE2-9B4C-8609-678CDDDA36DE}"/>
              </a:ext>
            </a:extLst>
          </p:cNvPr>
          <p:cNvSpPr/>
          <p:nvPr/>
        </p:nvSpPr>
        <p:spPr>
          <a:xfrm rot="20919646">
            <a:off x="2387007" y="2406202"/>
            <a:ext cx="2830188" cy="463337"/>
          </a:xfrm>
          <a:prstGeom prst="roundRect">
            <a:avLst/>
          </a:prstGeom>
          <a:noFill/>
          <a:ln w="3810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00B050"/>
                </a:solidFill>
              </a:rPr>
              <a:t>Only record on hosts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A06DE0A-1D56-C641-9AE1-CA778DD5C5FA}"/>
              </a:ext>
            </a:extLst>
          </p:cNvPr>
          <p:cNvGrpSpPr/>
          <p:nvPr/>
        </p:nvGrpSpPr>
        <p:grpSpPr>
          <a:xfrm>
            <a:off x="7508537" y="3885768"/>
            <a:ext cx="2649315" cy="700667"/>
            <a:chOff x="7508537" y="3885768"/>
            <a:chExt cx="2649315" cy="700667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BB901DF9-39BA-E847-A335-348219FECF05}"/>
                </a:ext>
              </a:extLst>
            </p:cNvPr>
            <p:cNvSpPr txBox="1"/>
            <p:nvPr/>
          </p:nvSpPr>
          <p:spPr>
            <a:xfrm>
              <a:off x="7508537" y="4124770"/>
              <a:ext cx="264931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IP_ID is consecutive</a:t>
              </a:r>
            </a:p>
          </p:txBody>
        </p:sp>
        <p:sp>
          <p:nvSpPr>
            <p:cNvPr id="6" name="Left Brace 5">
              <a:extLst>
                <a:ext uri="{FF2B5EF4-FFF2-40B4-BE49-F238E27FC236}">
                  <a16:creationId xmlns:a16="http://schemas.microsoft.com/office/drawing/2014/main" id="{14214624-3E5D-884E-B495-C4A8D9D2DD20}"/>
                </a:ext>
              </a:extLst>
            </p:cNvPr>
            <p:cNvSpPr/>
            <p:nvPr/>
          </p:nvSpPr>
          <p:spPr>
            <a:xfrm rot="16200000">
              <a:off x="8213503" y="3213713"/>
              <a:ext cx="333127" cy="1677238"/>
            </a:xfrm>
            <a:prstGeom prst="leftBrac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979594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6 -1.11111E-6 L -0.40885 -0.00069 " pathEditMode="relative" rAng="0" ptsTypes="AA">
                                      <p:cBhvr>
                                        <p:cTn id="11" dur="3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443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300"/>
                            </p:stCondLst>
                            <p:childTnLst>
                              <p:par>
                                <p:cTn id="1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-1.11111E-6 L -0.41979 -1.11111E-6 " pathEditMode="relative" rAng="0" ptsTypes="AA">
                                      <p:cBhvr>
                                        <p:cTn id="14" dur="3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99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600"/>
                            </p:stCondLst>
                            <p:childTnLst>
                              <p:par>
                                <p:cTn id="16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93 L -0.43164 0.00093 " pathEditMode="relative" rAng="0" ptsTypes="AA">
                                      <p:cBhvr>
                                        <p:cTn id="17" dur="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5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47 -1.11111E-6 L -0.12253 -1.11111E-6 " pathEditMode="relative" rAng="0" ptsTypes="AA">
                                      <p:cBhvr>
                                        <p:cTn id="21" dur="3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859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"/>
                            </p:stCondLst>
                            <p:childTnLst>
                              <p:par>
                                <p:cTn id="23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34 0.00093 L -0.46888 0.00093 " pathEditMode="relative" rAng="0" ptsTypes="AA">
                                      <p:cBhvr>
                                        <p:cTn id="39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0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7 2.22222E-6 L -0.40885 -0.0007 " pathEditMode="relative" rAng="0" ptsTypes="AA">
                                      <p:cBhvr>
                                        <p:cTn id="111" dur="3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443" y="-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300"/>
                            </p:stCondLst>
                            <p:childTnLst>
                              <p:par>
                                <p:cTn id="113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2.22222E-6 L -0.42006 2.22222E-6 " pathEditMode="relative" rAng="0" ptsTypes="AA">
                                      <p:cBhvr>
                                        <p:cTn id="114" dur="3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00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600"/>
                            </p:stCondLst>
                            <p:childTnLst>
                              <p:par>
                                <p:cTn id="116" presetID="0" presetClass="pat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0.00092 L -0.43164 0.00092 " pathEditMode="relative" rAng="0" ptsTypes="AA">
                                      <p:cBhvr>
                                        <p:cTn id="117" dur="3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57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546 2.22222E-6 L -0.40013 2.22222E-6 " pathEditMode="relative" rAng="0" ptsTypes="AA">
                                      <p:cBhvr>
                                        <p:cTn id="121" dur="3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74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300"/>
                            </p:stCondLst>
                            <p:childTnLst>
                              <p:par>
                                <p:cTn id="1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800"/>
                            </p:stCondLst>
                            <p:childTnLst>
                              <p:par>
                                <p:cTn id="127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0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34 0.00092 L -0.46888 0.00092 " pathEditMode="relative" rAng="0" ptsTypes="AA">
                                      <p:cBhvr>
                                        <p:cTn id="146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3333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1" grpId="0" animBg="1"/>
      <p:bldP spid="32" grpId="0" animBg="1"/>
      <p:bldP spid="34" grpId="0" animBg="1"/>
      <p:bldP spid="36" grpId="0" animBg="1"/>
      <p:bldP spid="37" grpId="0" animBg="1"/>
      <p:bldP spid="41" grpId="0" animBg="1"/>
      <p:bldP spid="42" grpId="0" animBg="1"/>
      <p:bldP spid="94" grpId="0"/>
      <p:bldP spid="94" grpId="1"/>
      <p:bldP spid="96" grpId="0"/>
      <p:bldP spid="97" grpId="0" animBg="1"/>
      <p:bldP spid="97" grpId="1" animBg="1"/>
      <p:bldP spid="98" grpId="0" animBg="1"/>
      <p:bldP spid="98" grpId="1" animBg="1"/>
      <p:bldP spid="98" grpId="2" animBg="1"/>
      <p:bldP spid="99" grpId="0" animBg="1"/>
      <p:bldP spid="99" grpId="1" animBg="1"/>
      <p:bldP spid="100" grpId="0" animBg="1"/>
      <p:bldP spid="100" grpId="2" animBg="1"/>
      <p:bldP spid="101" grpId="0" animBg="1"/>
      <p:bldP spid="101" grpId="1" animBg="1"/>
      <p:bldP spid="103" grpId="0"/>
      <p:bldP spid="103" grpId="1"/>
      <p:bldP spid="74" grpId="0" animBg="1"/>
      <p:bldP spid="75" grpId="0" animBg="1"/>
      <p:bldP spid="75" grpId="1" animBg="1"/>
      <p:bldP spid="76" grpId="0" animBg="1"/>
      <p:bldP spid="77" grpId="0" animBg="1"/>
      <p:bldP spid="78" grpId="0" animBg="1"/>
      <p:bldP spid="105" grpId="0" animBg="1"/>
      <p:bldP spid="105" grpId="1" animBg="1"/>
      <p:bldP spid="116" grpId="0"/>
      <p:bldP spid="5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BA083-78E6-9848-8E77-9303E7FE3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/>
          <a:lstStyle/>
          <a:p>
            <a:r>
              <a:rPr lang="en-US" altLang="zh-CN" dirty="0"/>
              <a:t>Challenge 2: non-determinisms within the kernel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651536-820E-734B-8AD2-1376DEF5B3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064C37-DFA3-F747-A4E1-865A86890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A5D80A-50AE-8843-A7CA-B769AD0F761E}" type="slidenum">
              <a:rPr lang="en-US" smtClean="0"/>
              <a:t>27</a:t>
            </a:fld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D6E6CB47-BC89-E340-ADE8-82EFF5510451}"/>
              </a:ext>
            </a:extLst>
          </p:cNvPr>
          <p:cNvSpPr/>
          <p:nvPr/>
        </p:nvSpPr>
        <p:spPr>
          <a:xfrm>
            <a:off x="1902832" y="4873587"/>
            <a:ext cx="1740223" cy="100164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912C9D62-4221-F54C-929F-E121220FA8B1}"/>
              </a:ext>
            </a:extLst>
          </p:cNvPr>
          <p:cNvSpPr/>
          <p:nvPr/>
        </p:nvSpPr>
        <p:spPr>
          <a:xfrm>
            <a:off x="8488392" y="4876335"/>
            <a:ext cx="1790968" cy="100164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28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6F74CB62-DF6A-1C4A-92D9-803095D2F971}"/>
              </a:ext>
            </a:extLst>
          </p:cNvPr>
          <p:cNvSpPr/>
          <p:nvPr/>
        </p:nvSpPr>
        <p:spPr>
          <a:xfrm>
            <a:off x="838200" y="4806393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742DCE32-8795-AB45-8E16-B285C020436C}"/>
              </a:ext>
            </a:extLst>
          </p:cNvPr>
          <p:cNvSpPr/>
          <p:nvPr/>
        </p:nvSpPr>
        <p:spPr>
          <a:xfrm>
            <a:off x="1978495" y="4958133"/>
            <a:ext cx="616089" cy="6895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C4E7A63-3755-8F42-9B52-D162267A26BE}"/>
              </a:ext>
            </a:extLst>
          </p:cNvPr>
          <p:cNvSpPr/>
          <p:nvPr/>
        </p:nvSpPr>
        <p:spPr>
          <a:xfrm>
            <a:off x="972762" y="4946983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A4A4CFCD-D6BD-D54D-82D8-9F140B125409}"/>
              </a:ext>
            </a:extLst>
          </p:cNvPr>
          <p:cNvCxnSpPr/>
          <p:nvPr/>
        </p:nvCxnSpPr>
        <p:spPr>
          <a:xfrm>
            <a:off x="1646708" y="5152981"/>
            <a:ext cx="331787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ectangle 38">
            <a:extLst>
              <a:ext uri="{FF2B5EF4-FFF2-40B4-BE49-F238E27FC236}">
                <a16:creationId xmlns:a16="http://schemas.microsoft.com/office/drawing/2014/main" id="{2EB0BF83-AB10-5B4B-9128-6AC0E5414395}"/>
              </a:ext>
            </a:extLst>
          </p:cNvPr>
          <p:cNvSpPr/>
          <p:nvPr/>
        </p:nvSpPr>
        <p:spPr>
          <a:xfrm>
            <a:off x="8356820" y="4806393"/>
            <a:ext cx="2894351" cy="11146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A5B5BE7-003B-C246-A1F7-3A0CF9880445}"/>
              </a:ext>
            </a:extLst>
          </p:cNvPr>
          <p:cNvSpPr/>
          <p:nvPr/>
        </p:nvSpPr>
        <p:spPr>
          <a:xfrm>
            <a:off x="9521370" y="4958133"/>
            <a:ext cx="616089" cy="68952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TCP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6AC5F9D7-3CF4-8645-86A8-3DBBC05C9573}"/>
              </a:ext>
            </a:extLst>
          </p:cNvPr>
          <p:cNvSpPr/>
          <p:nvPr/>
        </p:nvSpPr>
        <p:spPr>
          <a:xfrm>
            <a:off x="10484931" y="4946983"/>
            <a:ext cx="673946" cy="700673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ts val="2200"/>
              </a:lnSpc>
            </a:pPr>
            <a:r>
              <a:rPr lang="en-US" sz="2800" dirty="0">
                <a:solidFill>
                  <a:schemeClr val="tx1"/>
                </a:solidFill>
              </a:rPr>
              <a:t>sockcall</a:t>
            </a: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73B434D0-AAF1-7541-A928-93B1BB462FF5}"/>
              </a:ext>
            </a:extLst>
          </p:cNvPr>
          <p:cNvCxnSpPr>
            <a:cxnSpLocks/>
          </p:cNvCxnSpPr>
          <p:nvPr/>
        </p:nvCxnSpPr>
        <p:spPr>
          <a:xfrm flipH="1">
            <a:off x="10137459" y="5152981"/>
            <a:ext cx="347473" cy="0"/>
          </a:xfrm>
          <a:prstGeom prst="straightConnector1">
            <a:avLst/>
          </a:prstGeom>
          <a:ln w="25400">
            <a:prstDash val="sysDash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5C87638-B41D-4446-BDCE-3FB8F454F734}"/>
              </a:ext>
            </a:extLst>
          </p:cNvPr>
          <p:cNvCxnSpPr>
            <a:cxnSpLocks/>
          </p:cNvCxnSpPr>
          <p:nvPr/>
        </p:nvCxnSpPr>
        <p:spPr>
          <a:xfrm>
            <a:off x="2594584" y="5152981"/>
            <a:ext cx="69267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A2030BE-AE2D-C440-8E10-3E75500FFB6D}"/>
              </a:ext>
            </a:extLst>
          </p:cNvPr>
          <p:cNvCxnSpPr>
            <a:cxnSpLocks/>
          </p:cNvCxnSpPr>
          <p:nvPr/>
        </p:nvCxnSpPr>
        <p:spPr>
          <a:xfrm flipH="1">
            <a:off x="2594584" y="5413869"/>
            <a:ext cx="69267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>
            <a:extLst>
              <a:ext uri="{FF2B5EF4-FFF2-40B4-BE49-F238E27FC236}">
                <a16:creationId xmlns:a16="http://schemas.microsoft.com/office/drawing/2014/main" id="{559225E4-B855-1C48-9F3F-2232E825AC75}"/>
              </a:ext>
            </a:extLst>
          </p:cNvPr>
          <p:cNvSpPr/>
          <p:nvPr/>
        </p:nvSpPr>
        <p:spPr>
          <a:xfrm>
            <a:off x="2834547" y="5255236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Replay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3694A89-7792-2847-AC6C-3FFE5599913D}"/>
              </a:ext>
            </a:extLst>
          </p:cNvPr>
          <p:cNvSpPr/>
          <p:nvPr/>
        </p:nvSpPr>
        <p:spPr>
          <a:xfrm>
            <a:off x="8013560" y="4914355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Replay 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</p:spTree>
    <p:extLst>
      <p:ext uri="{BB962C8B-B14F-4D97-AF65-F5344CB8AC3E}">
        <p14:creationId xmlns:p14="http://schemas.microsoft.com/office/powerpoint/2010/main" val="440972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D9D2E-8DFC-4D4E-A86D-2CA49FE81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non-determinisms within the kernel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FB5219-7F4F-CA40-B2E6-31DBD69183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28247" cy="4351338"/>
          </a:xfrm>
        </p:spPr>
        <p:txBody>
          <a:bodyPr/>
          <a:lstStyle/>
          <a:p>
            <a:r>
              <a:rPr lang="en-US" dirty="0"/>
              <a:t>Other handler function calls (e.g., OS timer calls timeout handler)</a:t>
            </a:r>
          </a:p>
          <a:p>
            <a:r>
              <a:rPr lang="en-US" dirty="0"/>
              <a:t>Thread scheduling</a:t>
            </a:r>
          </a:p>
          <a:p>
            <a:pPr lvl="1"/>
            <a:r>
              <a:rPr lang="en-US" dirty="0"/>
              <a:t>Order of lock acquisitions of diff threads</a:t>
            </a:r>
          </a:p>
          <a:p>
            <a:r>
              <a:rPr lang="en-US" dirty="0"/>
              <a:t>Reading kernel variables (e.g., jiffies)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222983-A4D1-944E-B36B-E952AA109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28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4C69167-8ED6-894A-AB44-62355794FBD9}"/>
              </a:ext>
            </a:extLst>
          </p:cNvPr>
          <p:cNvSpPr/>
          <p:nvPr/>
        </p:nvSpPr>
        <p:spPr>
          <a:xfrm>
            <a:off x="1029945" y="4743507"/>
            <a:ext cx="4336030" cy="147206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dirty="0">
                <a:solidFill>
                  <a:schemeClr val="tx1"/>
                </a:solidFill>
              </a:rPr>
              <a:t>kernel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8CE30A3-E9DA-EE4B-A7CC-2F55144D8158}"/>
              </a:ext>
            </a:extLst>
          </p:cNvPr>
          <p:cNvSpPr/>
          <p:nvPr/>
        </p:nvSpPr>
        <p:spPr>
          <a:xfrm>
            <a:off x="1137653" y="4814518"/>
            <a:ext cx="2766933" cy="92361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r"/>
            <a:r>
              <a:rPr lang="en-US" sz="20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02C3D00-ADDD-3348-8978-7632C3CA8436}"/>
              </a:ext>
            </a:extLst>
          </p:cNvPr>
          <p:cNvSpPr/>
          <p:nvPr/>
        </p:nvSpPr>
        <p:spPr>
          <a:xfrm>
            <a:off x="495470" y="4995052"/>
            <a:ext cx="482121" cy="5683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err="1">
                <a:solidFill>
                  <a:schemeClr val="bg1"/>
                </a:solidFill>
              </a:rPr>
              <a:t>sockcall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88E8989-0AED-454A-B0EB-3221EF399FA4}"/>
              </a:ext>
            </a:extLst>
          </p:cNvPr>
          <p:cNvCxnSpPr>
            <a:cxnSpLocks/>
            <a:stCxn id="7" idx="3"/>
            <a:endCxn id="15" idx="1"/>
          </p:cNvCxnSpPr>
          <p:nvPr/>
        </p:nvCxnSpPr>
        <p:spPr>
          <a:xfrm flipV="1">
            <a:off x="977591" y="5079177"/>
            <a:ext cx="254480" cy="200070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9D51077-2A21-AF46-866C-BEC735E813F4}"/>
              </a:ext>
            </a:extLst>
          </p:cNvPr>
          <p:cNvSpPr/>
          <p:nvPr/>
        </p:nvSpPr>
        <p:spPr>
          <a:xfrm>
            <a:off x="4115923" y="4818252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Record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14C6A628-D27C-734C-B75F-1DE31F4A3E8C}"/>
              </a:ext>
            </a:extLst>
          </p:cNvPr>
          <p:cNvCxnSpPr>
            <a:cxnSpLocks/>
            <a:stCxn id="9" idx="1"/>
            <a:endCxn id="34" idx="3"/>
          </p:cNvCxnSpPr>
          <p:nvPr/>
        </p:nvCxnSpPr>
        <p:spPr>
          <a:xfrm flipH="1">
            <a:off x="3871752" y="5034879"/>
            <a:ext cx="244171" cy="0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E0DF0FA3-BFA8-2B4D-A7E0-6621726392EA}"/>
              </a:ext>
            </a:extLst>
          </p:cNvPr>
          <p:cNvSpPr/>
          <p:nvPr/>
        </p:nvSpPr>
        <p:spPr>
          <a:xfrm>
            <a:off x="1137653" y="5797549"/>
            <a:ext cx="860147" cy="35860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timer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F8153B5-DD1C-434B-990E-6C4DB4898162}"/>
              </a:ext>
            </a:extLst>
          </p:cNvPr>
          <p:cNvCxnSpPr>
            <a:cxnSpLocks/>
            <a:stCxn id="13" idx="0"/>
            <a:endCxn id="33" idx="2"/>
          </p:cNvCxnSpPr>
          <p:nvPr/>
        </p:nvCxnSpPr>
        <p:spPr>
          <a:xfrm flipV="1">
            <a:off x="1567727" y="5645099"/>
            <a:ext cx="439876" cy="152450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14">
            <a:extLst>
              <a:ext uri="{FF2B5EF4-FFF2-40B4-BE49-F238E27FC236}">
                <a16:creationId xmlns:a16="http://schemas.microsoft.com/office/drawing/2014/main" id="{BDD1E060-ECC3-4042-B5C3-94AE1B8ADA66}"/>
              </a:ext>
            </a:extLst>
          </p:cNvPr>
          <p:cNvSpPr/>
          <p:nvPr/>
        </p:nvSpPr>
        <p:spPr>
          <a:xfrm>
            <a:off x="1232072" y="4929308"/>
            <a:ext cx="1552409" cy="2997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b"/>
          <a:lstStyle/>
          <a:p>
            <a:pPr algn="ctr">
              <a:lnSpc>
                <a:spcPts val="1560"/>
              </a:lnSpc>
            </a:pPr>
            <a:r>
              <a:rPr lang="en-US" sz="2400" dirty="0" err="1"/>
              <a:t>Sockcall</a:t>
            </a:r>
            <a:r>
              <a:rPr lang="en-US" sz="2400" dirty="0"/>
              <a:t> </a:t>
            </a:r>
            <a:r>
              <a:rPr lang="en-US" sz="2400" dirty="0" err="1"/>
              <a:t>hdl</a:t>
            </a:r>
            <a:endParaRPr lang="en-US" sz="24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8E19F06-14FC-F542-A913-ADF6E41B8B40}"/>
              </a:ext>
            </a:extLst>
          </p:cNvPr>
          <p:cNvSpPr/>
          <p:nvPr/>
        </p:nvSpPr>
        <p:spPr>
          <a:xfrm>
            <a:off x="443118" y="4681036"/>
            <a:ext cx="5006873" cy="160660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BAAA2C3D-62F9-F145-9BD3-AFCE24FEC38D}"/>
              </a:ext>
            </a:extLst>
          </p:cNvPr>
          <p:cNvCxnSpPr>
            <a:cxnSpLocks/>
            <a:endCxn id="9" idx="3"/>
          </p:cNvCxnSpPr>
          <p:nvPr/>
        </p:nvCxnSpPr>
        <p:spPr>
          <a:xfrm flipH="1">
            <a:off x="5326493" y="5034879"/>
            <a:ext cx="2936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id="{6201E649-499F-1940-8F70-7AFD63FD1568}"/>
              </a:ext>
            </a:extLst>
          </p:cNvPr>
          <p:cNvSpPr/>
          <p:nvPr/>
        </p:nvSpPr>
        <p:spPr>
          <a:xfrm>
            <a:off x="1232072" y="5345361"/>
            <a:ext cx="1551064" cy="2997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b"/>
          <a:lstStyle/>
          <a:p>
            <a:pPr algn="ctr">
              <a:lnSpc>
                <a:spcPts val="1560"/>
              </a:lnSpc>
            </a:pPr>
            <a:r>
              <a:rPr lang="en-US" sz="2400" dirty="0"/>
              <a:t>Timeout </a:t>
            </a:r>
            <a:r>
              <a:rPr lang="en-US" sz="2400" dirty="0" err="1"/>
              <a:t>hdl</a:t>
            </a:r>
            <a:endParaRPr lang="en-US" sz="24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48D5FAA-DFCA-394F-BCC9-AC8BAB1F7A25}"/>
              </a:ext>
            </a:extLst>
          </p:cNvPr>
          <p:cNvSpPr/>
          <p:nvPr/>
        </p:nvSpPr>
        <p:spPr>
          <a:xfrm>
            <a:off x="2950286" y="4885010"/>
            <a:ext cx="921466" cy="2997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b"/>
          <a:lstStyle/>
          <a:p>
            <a:pPr algn="ctr">
              <a:lnSpc>
                <a:spcPts val="1560"/>
              </a:lnSpc>
            </a:pPr>
            <a:r>
              <a:rPr lang="en-US" sz="2400" dirty="0" err="1"/>
              <a:t>Pkt</a:t>
            </a:r>
            <a:r>
              <a:rPr lang="en-US" sz="2400" dirty="0"/>
              <a:t> </a:t>
            </a:r>
            <a:r>
              <a:rPr lang="en-US" sz="2400" dirty="0" err="1"/>
              <a:t>hdl</a:t>
            </a:r>
            <a:endParaRPr lang="en-US" sz="2400" dirty="0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3DF920CC-B0D5-6641-B49F-E1E403DC094A}"/>
              </a:ext>
            </a:extLst>
          </p:cNvPr>
          <p:cNvCxnSpPr>
            <a:cxnSpLocks/>
            <a:stCxn id="34" idx="2"/>
            <a:endCxn id="43" idx="1"/>
          </p:cNvCxnSpPr>
          <p:nvPr/>
        </p:nvCxnSpPr>
        <p:spPr>
          <a:xfrm>
            <a:off x="3411019" y="5184748"/>
            <a:ext cx="695276" cy="409192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A702F5FB-CA10-4340-AE80-A0A0597C8E85}"/>
              </a:ext>
            </a:extLst>
          </p:cNvPr>
          <p:cNvCxnSpPr>
            <a:cxnSpLocks/>
            <a:stCxn id="15" idx="3"/>
            <a:endCxn id="43" idx="1"/>
          </p:cNvCxnSpPr>
          <p:nvPr/>
        </p:nvCxnSpPr>
        <p:spPr>
          <a:xfrm>
            <a:off x="2784480" y="5079177"/>
            <a:ext cx="1321815" cy="514763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DDD008BB-1582-C848-80AB-8E80A2C9115D}"/>
              </a:ext>
            </a:extLst>
          </p:cNvPr>
          <p:cNvCxnSpPr>
            <a:cxnSpLocks/>
            <a:stCxn id="33" idx="3"/>
            <a:endCxn id="43" idx="1"/>
          </p:cNvCxnSpPr>
          <p:nvPr/>
        </p:nvCxnSpPr>
        <p:spPr>
          <a:xfrm>
            <a:off x="2783135" y="5495230"/>
            <a:ext cx="1323160" cy="98710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1" name="Group 160">
            <a:extLst>
              <a:ext uri="{FF2B5EF4-FFF2-40B4-BE49-F238E27FC236}">
                <a16:creationId xmlns:a16="http://schemas.microsoft.com/office/drawing/2014/main" id="{BA12FE99-5B1C-3F42-8FF3-4A991A143907}"/>
              </a:ext>
            </a:extLst>
          </p:cNvPr>
          <p:cNvGrpSpPr/>
          <p:nvPr/>
        </p:nvGrpSpPr>
        <p:grpSpPr>
          <a:xfrm>
            <a:off x="4106295" y="5210639"/>
            <a:ext cx="1136181" cy="656369"/>
            <a:chOff x="8942007" y="2906441"/>
            <a:chExt cx="1136181" cy="656369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9ED396D6-181B-AA4B-881D-374FB9AE9C44}"/>
                </a:ext>
              </a:extLst>
            </p:cNvPr>
            <p:cNvSpPr/>
            <p:nvPr/>
          </p:nvSpPr>
          <p:spPr>
            <a:xfrm>
              <a:off x="8942007" y="3064479"/>
              <a:ext cx="1015478" cy="450526"/>
            </a:xfrm>
            <a:prstGeom prst="rect">
              <a:avLst/>
            </a:prstGeom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>
                <a:lnSpc>
                  <a:spcPts val="1560"/>
                </a:lnSpc>
              </a:pPr>
              <a:r>
                <a:rPr lang="en-US" dirty="0"/>
                <a:t> lock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2BEE558A-BBBB-9B48-942F-57E3B109DCB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1819" y="2906441"/>
              <a:ext cx="656369" cy="656369"/>
            </a:xfrm>
            <a:prstGeom prst="rect">
              <a:avLst/>
            </a:prstGeom>
          </p:spPr>
        </p:pic>
      </p:grp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B396A188-5996-AE4B-96A5-819DEDA9D69F}"/>
              </a:ext>
            </a:extLst>
          </p:cNvPr>
          <p:cNvSpPr/>
          <p:nvPr/>
        </p:nvSpPr>
        <p:spPr>
          <a:xfrm>
            <a:off x="2892921" y="5801491"/>
            <a:ext cx="994269" cy="350718"/>
          </a:xfrm>
          <a:prstGeom prst="roundRect">
            <a:avLst>
              <a:gd name="adj" fmla="val 50000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/>
              <a:t>jiffies</a:t>
            </a:r>
          </a:p>
        </p:txBody>
      </p: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5D174B3A-035F-524E-9A31-663C7527B46B}"/>
              </a:ext>
            </a:extLst>
          </p:cNvPr>
          <p:cNvCxnSpPr>
            <a:cxnSpLocks/>
            <a:stCxn id="34" idx="2"/>
          </p:cNvCxnSpPr>
          <p:nvPr/>
        </p:nvCxnSpPr>
        <p:spPr>
          <a:xfrm>
            <a:off x="3411019" y="5184748"/>
            <a:ext cx="70616" cy="612801"/>
          </a:xfrm>
          <a:prstGeom prst="straightConnector1">
            <a:avLst/>
          </a:prstGeom>
          <a:ln w="101600" cmpd="dbl">
            <a:solidFill>
              <a:srgbClr val="7030A0"/>
            </a:solidFill>
            <a:prstDash val="soli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12F229CA-17A0-8B46-ACD9-F54B502E4E1B}"/>
              </a:ext>
            </a:extLst>
          </p:cNvPr>
          <p:cNvCxnSpPr>
            <a:cxnSpLocks/>
            <a:stCxn id="15" idx="3"/>
            <a:endCxn id="70" idx="0"/>
          </p:cNvCxnSpPr>
          <p:nvPr/>
        </p:nvCxnSpPr>
        <p:spPr>
          <a:xfrm>
            <a:off x="2784480" y="5079177"/>
            <a:ext cx="605576" cy="722314"/>
          </a:xfrm>
          <a:prstGeom prst="straightConnector1">
            <a:avLst/>
          </a:prstGeom>
          <a:ln w="101600" cmpd="dbl">
            <a:solidFill>
              <a:srgbClr val="7030A0"/>
            </a:solidFill>
            <a:prstDash val="soli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3589A0BE-6145-F742-9F6E-84EE1ECF2C9E}"/>
              </a:ext>
            </a:extLst>
          </p:cNvPr>
          <p:cNvCxnSpPr>
            <a:cxnSpLocks/>
            <a:stCxn id="33" idx="3"/>
          </p:cNvCxnSpPr>
          <p:nvPr/>
        </p:nvCxnSpPr>
        <p:spPr>
          <a:xfrm>
            <a:off x="2783135" y="5495230"/>
            <a:ext cx="315067" cy="323973"/>
          </a:xfrm>
          <a:prstGeom prst="straightConnector1">
            <a:avLst/>
          </a:prstGeom>
          <a:ln w="101600" cmpd="dbl">
            <a:solidFill>
              <a:srgbClr val="7030A0"/>
            </a:solidFill>
            <a:prstDash val="soli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Rectangle 146">
            <a:extLst>
              <a:ext uri="{FF2B5EF4-FFF2-40B4-BE49-F238E27FC236}">
                <a16:creationId xmlns:a16="http://schemas.microsoft.com/office/drawing/2014/main" id="{6026F01F-478F-974B-BCBE-19A3F996EEA7}"/>
              </a:ext>
            </a:extLst>
          </p:cNvPr>
          <p:cNvSpPr/>
          <p:nvPr/>
        </p:nvSpPr>
        <p:spPr>
          <a:xfrm>
            <a:off x="5880073" y="4916840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511B87DE-715F-AD42-B67A-D6B955C19085}"/>
              </a:ext>
            </a:extLst>
          </p:cNvPr>
          <p:cNvSpPr/>
          <p:nvPr/>
        </p:nvSpPr>
        <p:spPr>
          <a:xfrm>
            <a:off x="5637751" y="4916840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D32CE944-8199-9142-B6D9-3AC5110CEE10}"/>
              </a:ext>
            </a:extLst>
          </p:cNvPr>
          <p:cNvSpPr txBox="1"/>
          <p:nvPr/>
        </p:nvSpPr>
        <p:spPr>
          <a:xfrm>
            <a:off x="380402" y="4245408"/>
            <a:ext cx="124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Runtime</a:t>
            </a:r>
          </a:p>
        </p:txBody>
      </p: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E84BA091-B0D7-8A40-B779-D61E19752D6D}"/>
              </a:ext>
            </a:extLst>
          </p:cNvPr>
          <p:cNvGrpSpPr/>
          <p:nvPr/>
        </p:nvGrpSpPr>
        <p:grpSpPr>
          <a:xfrm>
            <a:off x="4106294" y="5288459"/>
            <a:ext cx="1136677" cy="656369"/>
            <a:chOff x="8942007" y="2906441"/>
            <a:chExt cx="1136677" cy="656369"/>
          </a:xfrm>
        </p:grpSpPr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3817A987-CD52-BF44-BB95-61BD5D2E5773}"/>
                </a:ext>
              </a:extLst>
            </p:cNvPr>
            <p:cNvSpPr/>
            <p:nvPr/>
          </p:nvSpPr>
          <p:spPr>
            <a:xfrm>
              <a:off x="8942007" y="2975572"/>
              <a:ext cx="1015479" cy="4583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>
                <a:lnSpc>
                  <a:spcPts val="1560"/>
                </a:lnSpc>
              </a:pPr>
              <a:r>
                <a:rPr lang="en-US" sz="2400" dirty="0"/>
                <a:t> DETER</a:t>
              </a:r>
            </a:p>
            <a:p>
              <a:pPr>
                <a:lnSpc>
                  <a:spcPts val="1560"/>
                </a:lnSpc>
              </a:pPr>
              <a:r>
                <a:rPr lang="en-US" sz="2400" dirty="0"/>
                <a:t> lock</a:t>
              </a:r>
            </a:p>
          </p:txBody>
        </p:sp>
        <p:pic>
          <p:nvPicPr>
            <p:cNvPr id="164" name="Picture 163">
              <a:extLst>
                <a:ext uri="{FF2B5EF4-FFF2-40B4-BE49-F238E27FC236}">
                  <a16:creationId xmlns:a16="http://schemas.microsoft.com/office/drawing/2014/main" id="{554C76E5-2ED2-014C-807B-3BE51D06D62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2315" y="2906441"/>
              <a:ext cx="656369" cy="656369"/>
            </a:xfrm>
            <a:prstGeom prst="rect">
              <a:avLst/>
            </a:prstGeom>
          </p:spPr>
        </p:pic>
      </p:grpSp>
      <p:sp>
        <p:nvSpPr>
          <p:cNvPr id="165" name="Rectangle 164">
            <a:extLst>
              <a:ext uri="{FF2B5EF4-FFF2-40B4-BE49-F238E27FC236}">
                <a16:creationId xmlns:a16="http://schemas.microsoft.com/office/drawing/2014/main" id="{381107EC-0951-9D49-A026-49F99219D22E}"/>
              </a:ext>
            </a:extLst>
          </p:cNvPr>
          <p:cNvSpPr/>
          <p:nvPr/>
        </p:nvSpPr>
        <p:spPr>
          <a:xfrm>
            <a:off x="6933754" y="4743507"/>
            <a:ext cx="4336030" cy="147206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dirty="0">
                <a:solidFill>
                  <a:schemeClr val="tx1"/>
                </a:solidFill>
              </a:rPr>
              <a:t>kernel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3635C179-46E8-0C4B-9D17-FEF0696F834F}"/>
              </a:ext>
            </a:extLst>
          </p:cNvPr>
          <p:cNvSpPr/>
          <p:nvPr/>
        </p:nvSpPr>
        <p:spPr>
          <a:xfrm>
            <a:off x="7041462" y="4814518"/>
            <a:ext cx="2766933" cy="92361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0" tIns="0" rIns="0" bIns="0" rtlCol="0" anchor="b"/>
          <a:lstStyle/>
          <a:p>
            <a:pPr algn="r"/>
            <a:r>
              <a:rPr lang="en-US" sz="2000" dirty="0">
                <a:solidFill>
                  <a:schemeClr val="tx1"/>
                </a:solidFill>
              </a:rPr>
              <a:t>TCP</a:t>
            </a:r>
          </a:p>
        </p:txBody>
      </p:sp>
      <p:sp>
        <p:nvSpPr>
          <p:cNvPr id="167" name="Rectangle 166">
            <a:extLst>
              <a:ext uri="{FF2B5EF4-FFF2-40B4-BE49-F238E27FC236}">
                <a16:creationId xmlns:a16="http://schemas.microsoft.com/office/drawing/2014/main" id="{39BCDB75-D46A-BD47-AB43-7F3E87615E7C}"/>
              </a:ext>
            </a:extLst>
          </p:cNvPr>
          <p:cNvSpPr/>
          <p:nvPr/>
        </p:nvSpPr>
        <p:spPr>
          <a:xfrm>
            <a:off x="6399279" y="4995052"/>
            <a:ext cx="482121" cy="5683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000" dirty="0" err="1">
                <a:solidFill>
                  <a:schemeClr val="bg1"/>
                </a:solidFill>
              </a:rPr>
              <a:t>sockcall</a:t>
            </a:r>
            <a:endParaRPr lang="en-US" sz="2000" dirty="0">
              <a:solidFill>
                <a:schemeClr val="bg1"/>
              </a:solidFill>
            </a:endParaRPr>
          </a:p>
        </p:txBody>
      </p:sp>
      <p:cxnSp>
        <p:nvCxnSpPr>
          <p:cNvPr id="168" name="Straight Arrow Connector 167">
            <a:extLst>
              <a:ext uri="{FF2B5EF4-FFF2-40B4-BE49-F238E27FC236}">
                <a16:creationId xmlns:a16="http://schemas.microsoft.com/office/drawing/2014/main" id="{9F389EF2-96A4-D44D-870B-0F12F48550C6}"/>
              </a:ext>
            </a:extLst>
          </p:cNvPr>
          <p:cNvCxnSpPr>
            <a:cxnSpLocks/>
            <a:stCxn id="167" idx="3"/>
            <a:endCxn id="178" idx="1"/>
          </p:cNvCxnSpPr>
          <p:nvPr/>
        </p:nvCxnSpPr>
        <p:spPr>
          <a:xfrm flipV="1">
            <a:off x="6881400" y="5079177"/>
            <a:ext cx="254480" cy="200070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Rectangle 168">
            <a:extLst>
              <a:ext uri="{FF2B5EF4-FFF2-40B4-BE49-F238E27FC236}">
                <a16:creationId xmlns:a16="http://schemas.microsoft.com/office/drawing/2014/main" id="{362332D3-695F-5B49-8E0D-E09A60A4A1BC}"/>
              </a:ext>
            </a:extLst>
          </p:cNvPr>
          <p:cNvSpPr/>
          <p:nvPr/>
        </p:nvSpPr>
        <p:spPr>
          <a:xfrm>
            <a:off x="10019732" y="4818252"/>
            <a:ext cx="1210570" cy="433254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36000" rIns="0" bIns="0" rtlCol="0" anchor="ctr"/>
          <a:lstStyle/>
          <a:p>
            <a:pPr algn="ctr">
              <a:lnSpc>
                <a:spcPts val="1500"/>
              </a:lnSpc>
            </a:pPr>
            <a:r>
              <a:rPr lang="en-US" sz="2000" dirty="0"/>
              <a:t>Replay</a:t>
            </a:r>
          </a:p>
          <a:p>
            <a:pPr algn="ctr">
              <a:lnSpc>
                <a:spcPts val="1500"/>
              </a:lnSpc>
            </a:pPr>
            <a:r>
              <a:rPr lang="en-US" sz="2000" dirty="0"/>
              <a:t>mutations</a:t>
            </a:r>
          </a:p>
        </p:txBody>
      </p:sp>
      <p:cxnSp>
        <p:nvCxnSpPr>
          <p:cNvPr id="170" name="Straight Arrow Connector 169">
            <a:extLst>
              <a:ext uri="{FF2B5EF4-FFF2-40B4-BE49-F238E27FC236}">
                <a16:creationId xmlns:a16="http://schemas.microsoft.com/office/drawing/2014/main" id="{9E8334D8-2EED-5F44-BB37-736F6597784E}"/>
              </a:ext>
            </a:extLst>
          </p:cNvPr>
          <p:cNvCxnSpPr>
            <a:cxnSpLocks/>
            <a:stCxn id="169" idx="1"/>
            <a:endCxn id="189" idx="3"/>
          </p:cNvCxnSpPr>
          <p:nvPr/>
        </p:nvCxnSpPr>
        <p:spPr>
          <a:xfrm flipH="1">
            <a:off x="9775561" y="5034879"/>
            <a:ext cx="244171" cy="0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Rectangle 170">
            <a:extLst>
              <a:ext uri="{FF2B5EF4-FFF2-40B4-BE49-F238E27FC236}">
                <a16:creationId xmlns:a16="http://schemas.microsoft.com/office/drawing/2014/main" id="{2DC16E2B-0CF2-2F4D-9F21-61B3C20A2E63}"/>
              </a:ext>
            </a:extLst>
          </p:cNvPr>
          <p:cNvSpPr/>
          <p:nvPr/>
        </p:nvSpPr>
        <p:spPr>
          <a:xfrm>
            <a:off x="6984479" y="5797549"/>
            <a:ext cx="1239841" cy="3586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2400" dirty="0" err="1">
                <a:solidFill>
                  <a:schemeClr val="bg1"/>
                </a:solidFill>
              </a:rPr>
              <a:t>Hdl</a:t>
            </a:r>
            <a:r>
              <a:rPr lang="en-US" sz="2400" dirty="0">
                <a:solidFill>
                  <a:schemeClr val="bg1"/>
                </a:solidFill>
              </a:rPr>
              <a:t> caller</a:t>
            </a:r>
          </a:p>
        </p:txBody>
      </p:sp>
      <p:cxnSp>
        <p:nvCxnSpPr>
          <p:cNvPr id="172" name="Straight Arrow Connector 171">
            <a:extLst>
              <a:ext uri="{FF2B5EF4-FFF2-40B4-BE49-F238E27FC236}">
                <a16:creationId xmlns:a16="http://schemas.microsoft.com/office/drawing/2014/main" id="{5F7077E1-A578-AC4D-B9B7-57B4D3AFAA2C}"/>
              </a:ext>
            </a:extLst>
          </p:cNvPr>
          <p:cNvCxnSpPr>
            <a:cxnSpLocks/>
            <a:stCxn id="171" idx="0"/>
            <a:endCxn id="188" idx="2"/>
          </p:cNvCxnSpPr>
          <p:nvPr/>
        </p:nvCxnSpPr>
        <p:spPr>
          <a:xfrm flipV="1">
            <a:off x="7604400" y="5645099"/>
            <a:ext cx="293523" cy="152450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Rectangle 177">
            <a:extLst>
              <a:ext uri="{FF2B5EF4-FFF2-40B4-BE49-F238E27FC236}">
                <a16:creationId xmlns:a16="http://schemas.microsoft.com/office/drawing/2014/main" id="{B77F7FD0-BBF3-BE45-B6F3-A6C6E09DF86D}"/>
              </a:ext>
            </a:extLst>
          </p:cNvPr>
          <p:cNvSpPr/>
          <p:nvPr/>
        </p:nvSpPr>
        <p:spPr>
          <a:xfrm>
            <a:off x="7135880" y="4929308"/>
            <a:ext cx="1525407" cy="2997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b"/>
          <a:lstStyle/>
          <a:p>
            <a:pPr algn="ctr">
              <a:lnSpc>
                <a:spcPts val="1560"/>
              </a:lnSpc>
            </a:pPr>
            <a:r>
              <a:rPr lang="en-US" sz="2400" dirty="0" err="1"/>
              <a:t>Sockcall</a:t>
            </a:r>
            <a:r>
              <a:rPr lang="en-US" sz="2400" dirty="0"/>
              <a:t> </a:t>
            </a:r>
            <a:r>
              <a:rPr lang="en-US" sz="2400" dirty="0" err="1"/>
              <a:t>hdl</a:t>
            </a:r>
            <a:endParaRPr lang="en-US" sz="2400" dirty="0"/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7266D70A-9886-0541-8DA4-88D4093955CB}"/>
              </a:ext>
            </a:extLst>
          </p:cNvPr>
          <p:cNvSpPr/>
          <p:nvPr/>
        </p:nvSpPr>
        <p:spPr>
          <a:xfrm>
            <a:off x="6346927" y="4681036"/>
            <a:ext cx="5006873" cy="160660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endParaRPr lang="en-US" sz="2800" dirty="0">
              <a:solidFill>
                <a:schemeClr val="tx1"/>
              </a:solidFill>
            </a:endParaRPr>
          </a:p>
        </p:txBody>
      </p:sp>
      <p:cxnSp>
        <p:nvCxnSpPr>
          <p:cNvPr id="184" name="Straight Arrow Connector 183">
            <a:extLst>
              <a:ext uri="{FF2B5EF4-FFF2-40B4-BE49-F238E27FC236}">
                <a16:creationId xmlns:a16="http://schemas.microsoft.com/office/drawing/2014/main" id="{A4B9F945-E9C4-EF4B-859C-93FC6081220E}"/>
              </a:ext>
            </a:extLst>
          </p:cNvPr>
          <p:cNvCxnSpPr>
            <a:cxnSpLocks/>
            <a:endCxn id="169" idx="3"/>
          </p:cNvCxnSpPr>
          <p:nvPr/>
        </p:nvCxnSpPr>
        <p:spPr>
          <a:xfrm flipH="1">
            <a:off x="11230302" y="5034879"/>
            <a:ext cx="293686" cy="0"/>
          </a:xfrm>
          <a:prstGeom prst="straightConnector1">
            <a:avLst/>
          </a:prstGeom>
          <a:ln w="28575">
            <a:solidFill>
              <a:schemeClr val="accent2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8" name="Rectangle 187">
            <a:extLst>
              <a:ext uri="{FF2B5EF4-FFF2-40B4-BE49-F238E27FC236}">
                <a16:creationId xmlns:a16="http://schemas.microsoft.com/office/drawing/2014/main" id="{941C3A4C-0701-2B40-93D7-29B686462020}"/>
              </a:ext>
            </a:extLst>
          </p:cNvPr>
          <p:cNvSpPr/>
          <p:nvPr/>
        </p:nvSpPr>
        <p:spPr>
          <a:xfrm>
            <a:off x="7135878" y="5345361"/>
            <a:ext cx="1524085" cy="2997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b"/>
          <a:lstStyle/>
          <a:p>
            <a:pPr algn="ctr">
              <a:lnSpc>
                <a:spcPts val="1560"/>
              </a:lnSpc>
            </a:pPr>
            <a:r>
              <a:rPr lang="en-US" sz="2400" dirty="0"/>
              <a:t>Timeout </a:t>
            </a:r>
            <a:r>
              <a:rPr lang="en-US" sz="2400" dirty="0" err="1"/>
              <a:t>hdl</a:t>
            </a:r>
            <a:endParaRPr lang="en-US" sz="2400" dirty="0"/>
          </a:p>
        </p:txBody>
      </p:sp>
      <p:sp>
        <p:nvSpPr>
          <p:cNvPr id="189" name="Rectangle 188">
            <a:extLst>
              <a:ext uri="{FF2B5EF4-FFF2-40B4-BE49-F238E27FC236}">
                <a16:creationId xmlns:a16="http://schemas.microsoft.com/office/drawing/2014/main" id="{9309BAD7-E5B9-FC40-9E27-8DFEF752BAFA}"/>
              </a:ext>
            </a:extLst>
          </p:cNvPr>
          <p:cNvSpPr/>
          <p:nvPr/>
        </p:nvSpPr>
        <p:spPr>
          <a:xfrm>
            <a:off x="8854095" y="4885010"/>
            <a:ext cx="921466" cy="299738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b"/>
          <a:lstStyle/>
          <a:p>
            <a:pPr algn="ctr">
              <a:lnSpc>
                <a:spcPts val="1560"/>
              </a:lnSpc>
            </a:pPr>
            <a:r>
              <a:rPr lang="en-US" sz="2400" dirty="0" err="1"/>
              <a:t>Pkt</a:t>
            </a:r>
            <a:r>
              <a:rPr lang="en-US" sz="2400" dirty="0"/>
              <a:t> </a:t>
            </a:r>
            <a:r>
              <a:rPr lang="en-US" sz="2400" dirty="0" err="1"/>
              <a:t>hdl</a:t>
            </a:r>
            <a:endParaRPr lang="en-US" sz="2400" dirty="0"/>
          </a:p>
        </p:txBody>
      </p:sp>
      <p:cxnSp>
        <p:nvCxnSpPr>
          <p:cNvPr id="190" name="Straight Arrow Connector 189">
            <a:extLst>
              <a:ext uri="{FF2B5EF4-FFF2-40B4-BE49-F238E27FC236}">
                <a16:creationId xmlns:a16="http://schemas.microsoft.com/office/drawing/2014/main" id="{38FFCBB5-1C5B-C442-977A-A3AA99AB600C}"/>
              </a:ext>
            </a:extLst>
          </p:cNvPr>
          <p:cNvCxnSpPr>
            <a:cxnSpLocks/>
            <a:stCxn id="189" idx="2"/>
          </p:cNvCxnSpPr>
          <p:nvPr/>
        </p:nvCxnSpPr>
        <p:spPr>
          <a:xfrm>
            <a:off x="9314828" y="5184748"/>
            <a:ext cx="695276" cy="409192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Arrow Connector 190">
            <a:extLst>
              <a:ext uri="{FF2B5EF4-FFF2-40B4-BE49-F238E27FC236}">
                <a16:creationId xmlns:a16="http://schemas.microsoft.com/office/drawing/2014/main" id="{E37144C7-7B17-CC41-926B-A246A167E466}"/>
              </a:ext>
            </a:extLst>
          </p:cNvPr>
          <p:cNvCxnSpPr>
            <a:cxnSpLocks/>
            <a:stCxn id="178" idx="3"/>
          </p:cNvCxnSpPr>
          <p:nvPr/>
        </p:nvCxnSpPr>
        <p:spPr>
          <a:xfrm>
            <a:off x="8661287" y="5079177"/>
            <a:ext cx="1348817" cy="514763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Arrow Connector 191">
            <a:extLst>
              <a:ext uri="{FF2B5EF4-FFF2-40B4-BE49-F238E27FC236}">
                <a16:creationId xmlns:a16="http://schemas.microsoft.com/office/drawing/2014/main" id="{D873A64F-172A-3845-BDA4-16371FCD35AB}"/>
              </a:ext>
            </a:extLst>
          </p:cNvPr>
          <p:cNvCxnSpPr>
            <a:cxnSpLocks/>
            <a:stCxn id="188" idx="3"/>
          </p:cNvCxnSpPr>
          <p:nvPr/>
        </p:nvCxnSpPr>
        <p:spPr>
          <a:xfrm>
            <a:off x="8659966" y="5495230"/>
            <a:ext cx="1350138" cy="98710"/>
          </a:xfrm>
          <a:prstGeom prst="straightConnector1">
            <a:avLst/>
          </a:prstGeom>
          <a:ln w="28575">
            <a:prstDash val="sysDash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Arrow Connector 196">
            <a:extLst>
              <a:ext uri="{FF2B5EF4-FFF2-40B4-BE49-F238E27FC236}">
                <a16:creationId xmlns:a16="http://schemas.microsoft.com/office/drawing/2014/main" id="{F000749B-23AB-6D41-9B9D-0B777F022E01}"/>
              </a:ext>
            </a:extLst>
          </p:cNvPr>
          <p:cNvCxnSpPr>
            <a:cxnSpLocks/>
            <a:stCxn id="189" idx="2"/>
          </p:cNvCxnSpPr>
          <p:nvPr/>
        </p:nvCxnSpPr>
        <p:spPr>
          <a:xfrm>
            <a:off x="9314828" y="5184748"/>
            <a:ext cx="70616" cy="612801"/>
          </a:xfrm>
          <a:prstGeom prst="straightConnector1">
            <a:avLst/>
          </a:prstGeom>
          <a:ln w="101600" cmpd="dbl">
            <a:solidFill>
              <a:srgbClr val="7030A0"/>
            </a:solidFill>
            <a:prstDash val="soli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Arrow Connector 197">
            <a:extLst>
              <a:ext uri="{FF2B5EF4-FFF2-40B4-BE49-F238E27FC236}">
                <a16:creationId xmlns:a16="http://schemas.microsoft.com/office/drawing/2014/main" id="{1BB6F270-D04C-A54B-A566-3668E8B578D1}"/>
              </a:ext>
            </a:extLst>
          </p:cNvPr>
          <p:cNvCxnSpPr>
            <a:cxnSpLocks/>
            <a:stCxn id="178" idx="3"/>
          </p:cNvCxnSpPr>
          <p:nvPr/>
        </p:nvCxnSpPr>
        <p:spPr>
          <a:xfrm>
            <a:off x="8661287" y="5079177"/>
            <a:ext cx="604345" cy="722314"/>
          </a:xfrm>
          <a:prstGeom prst="straightConnector1">
            <a:avLst/>
          </a:prstGeom>
          <a:ln w="101600" cmpd="dbl">
            <a:solidFill>
              <a:srgbClr val="7030A0"/>
            </a:solidFill>
            <a:prstDash val="soli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Arrow Connector 198">
            <a:extLst>
              <a:ext uri="{FF2B5EF4-FFF2-40B4-BE49-F238E27FC236}">
                <a16:creationId xmlns:a16="http://schemas.microsoft.com/office/drawing/2014/main" id="{AA1F07E8-DB84-954C-8C9B-3E405B684432}"/>
              </a:ext>
            </a:extLst>
          </p:cNvPr>
          <p:cNvCxnSpPr>
            <a:cxnSpLocks/>
            <a:stCxn id="188" idx="3"/>
          </p:cNvCxnSpPr>
          <p:nvPr/>
        </p:nvCxnSpPr>
        <p:spPr>
          <a:xfrm>
            <a:off x="8659966" y="5495230"/>
            <a:ext cx="342045" cy="323973"/>
          </a:xfrm>
          <a:prstGeom prst="straightConnector1">
            <a:avLst/>
          </a:prstGeom>
          <a:ln w="101600" cmpd="dbl">
            <a:solidFill>
              <a:srgbClr val="7030A0"/>
            </a:solidFill>
            <a:prstDash val="soli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1" name="Rectangle 200">
            <a:extLst>
              <a:ext uri="{FF2B5EF4-FFF2-40B4-BE49-F238E27FC236}">
                <a16:creationId xmlns:a16="http://schemas.microsoft.com/office/drawing/2014/main" id="{FAF7B317-C8BF-324C-AF8B-58BE8E428293}"/>
              </a:ext>
            </a:extLst>
          </p:cNvPr>
          <p:cNvSpPr/>
          <p:nvPr/>
        </p:nvSpPr>
        <p:spPr>
          <a:xfrm>
            <a:off x="11783882" y="4916840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908EBAA9-8B38-2C4E-8D69-C9AB29A094CF}"/>
              </a:ext>
            </a:extLst>
          </p:cNvPr>
          <p:cNvSpPr/>
          <p:nvPr/>
        </p:nvSpPr>
        <p:spPr>
          <a:xfrm>
            <a:off x="11541560" y="4916840"/>
            <a:ext cx="153222" cy="2360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33A8D5B8-DC02-A84A-9FC8-98E99223856F}"/>
              </a:ext>
            </a:extLst>
          </p:cNvPr>
          <p:cNvSpPr txBox="1"/>
          <p:nvPr/>
        </p:nvSpPr>
        <p:spPr>
          <a:xfrm>
            <a:off x="6284211" y="4245408"/>
            <a:ext cx="1013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Replay</a:t>
            </a:r>
          </a:p>
        </p:txBody>
      </p:sp>
      <p:grpSp>
        <p:nvGrpSpPr>
          <p:cNvPr id="204" name="Group 203">
            <a:extLst>
              <a:ext uri="{FF2B5EF4-FFF2-40B4-BE49-F238E27FC236}">
                <a16:creationId xmlns:a16="http://schemas.microsoft.com/office/drawing/2014/main" id="{4D57114E-6DB6-1040-88B6-983DFA8F0818}"/>
              </a:ext>
            </a:extLst>
          </p:cNvPr>
          <p:cNvGrpSpPr/>
          <p:nvPr/>
        </p:nvGrpSpPr>
        <p:grpSpPr>
          <a:xfrm>
            <a:off x="10009608" y="5288459"/>
            <a:ext cx="1136677" cy="656369"/>
            <a:chOff x="8942007" y="2906441"/>
            <a:chExt cx="1136677" cy="656369"/>
          </a:xfrm>
        </p:grpSpPr>
        <p:sp>
          <p:nvSpPr>
            <p:cNvPr id="205" name="Rectangle 204">
              <a:extLst>
                <a:ext uri="{FF2B5EF4-FFF2-40B4-BE49-F238E27FC236}">
                  <a16:creationId xmlns:a16="http://schemas.microsoft.com/office/drawing/2014/main" id="{97F97655-30FB-B243-9F81-866B7D81D607}"/>
                </a:ext>
              </a:extLst>
            </p:cNvPr>
            <p:cNvSpPr/>
            <p:nvPr/>
          </p:nvSpPr>
          <p:spPr>
            <a:xfrm>
              <a:off x="8942007" y="2975572"/>
              <a:ext cx="1015479" cy="45836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b"/>
            <a:lstStyle/>
            <a:p>
              <a:pPr>
                <a:lnSpc>
                  <a:spcPts val="1560"/>
                </a:lnSpc>
              </a:pPr>
              <a:r>
                <a:rPr lang="en-US" sz="2400" dirty="0"/>
                <a:t> DETER</a:t>
              </a:r>
            </a:p>
            <a:p>
              <a:pPr>
                <a:lnSpc>
                  <a:spcPts val="1560"/>
                </a:lnSpc>
              </a:pPr>
              <a:r>
                <a:rPr lang="en-US" sz="2400" dirty="0"/>
                <a:t> lock</a:t>
              </a:r>
            </a:p>
          </p:txBody>
        </p:sp>
        <p:pic>
          <p:nvPicPr>
            <p:cNvPr id="206" name="Picture 205">
              <a:extLst>
                <a:ext uri="{FF2B5EF4-FFF2-40B4-BE49-F238E27FC236}">
                  <a16:creationId xmlns:a16="http://schemas.microsoft.com/office/drawing/2014/main" id="{FFB38822-BD14-F448-B233-A6E9AB11E1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422315" y="2906441"/>
              <a:ext cx="656369" cy="656369"/>
            </a:xfrm>
            <a:prstGeom prst="rect">
              <a:avLst/>
            </a:prstGeom>
          </p:spPr>
        </p:pic>
      </p:grpSp>
      <p:sp>
        <p:nvSpPr>
          <p:cNvPr id="81" name="Rounded Rectangle 80">
            <a:extLst>
              <a:ext uri="{FF2B5EF4-FFF2-40B4-BE49-F238E27FC236}">
                <a16:creationId xmlns:a16="http://schemas.microsoft.com/office/drawing/2014/main" id="{1BC41A16-3BBB-BF48-A34B-AA3E06922892}"/>
              </a:ext>
            </a:extLst>
          </p:cNvPr>
          <p:cNvSpPr/>
          <p:nvPr/>
        </p:nvSpPr>
        <p:spPr>
          <a:xfrm>
            <a:off x="2477613" y="5799695"/>
            <a:ext cx="1723792" cy="350718"/>
          </a:xfrm>
          <a:prstGeom prst="roundRect">
            <a:avLst>
              <a:gd name="adj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Read_jiffies</a:t>
            </a:r>
            <a:endParaRPr lang="en-US" sz="2400" dirty="0"/>
          </a:p>
        </p:txBody>
      </p:sp>
      <p:sp>
        <p:nvSpPr>
          <p:cNvPr id="82" name="Rounded Rectangle 81">
            <a:extLst>
              <a:ext uri="{FF2B5EF4-FFF2-40B4-BE49-F238E27FC236}">
                <a16:creationId xmlns:a16="http://schemas.microsoft.com/office/drawing/2014/main" id="{7060931B-8CD7-5D49-9300-B3FA45DD3B17}"/>
              </a:ext>
            </a:extLst>
          </p:cNvPr>
          <p:cNvSpPr/>
          <p:nvPr/>
        </p:nvSpPr>
        <p:spPr>
          <a:xfrm>
            <a:off x="8377735" y="5800628"/>
            <a:ext cx="1631873" cy="350718"/>
          </a:xfrm>
          <a:prstGeom prst="roundRect">
            <a:avLst>
              <a:gd name="adj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err="1"/>
              <a:t>Read_jiffies</a:t>
            </a:r>
            <a:endParaRPr lang="en-US" sz="2400" dirty="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1B461868-E9E1-7842-B428-52E9A7941430}"/>
              </a:ext>
            </a:extLst>
          </p:cNvPr>
          <p:cNvGrpSpPr/>
          <p:nvPr/>
        </p:nvGrpSpPr>
        <p:grpSpPr>
          <a:xfrm>
            <a:off x="10628550" y="1777612"/>
            <a:ext cx="1633789" cy="461665"/>
            <a:chOff x="9890199" y="1825625"/>
            <a:chExt cx="1633789" cy="461665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986E06B-4B91-B447-9DDE-F05A0A752E2B}"/>
                </a:ext>
              </a:extLst>
            </p:cNvPr>
            <p:cNvSpPr txBox="1"/>
            <p:nvPr/>
          </p:nvSpPr>
          <p:spPr>
            <a:xfrm>
              <a:off x="10249857" y="1825625"/>
              <a:ext cx="12741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B050"/>
                  </a:solidFill>
                </a:rPr>
                <a:t>Very few</a:t>
              </a:r>
            </a:p>
          </p:txBody>
        </p:sp>
        <p:sp>
          <p:nvSpPr>
            <p:cNvPr id="18" name="Left Arrow 17">
              <a:extLst>
                <a:ext uri="{FF2B5EF4-FFF2-40B4-BE49-F238E27FC236}">
                  <a16:creationId xmlns:a16="http://schemas.microsoft.com/office/drawing/2014/main" id="{D9E72A65-3861-1B4E-B0D4-3078AD18C361}"/>
                </a:ext>
              </a:extLst>
            </p:cNvPr>
            <p:cNvSpPr/>
            <p:nvPr/>
          </p:nvSpPr>
          <p:spPr>
            <a:xfrm>
              <a:off x="9890199" y="1892615"/>
              <a:ext cx="334001" cy="357867"/>
            </a:xfrm>
            <a:prstGeom prst="lef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F8A25123-4C8D-FB43-91CA-497BB3C429B4}"/>
              </a:ext>
            </a:extLst>
          </p:cNvPr>
          <p:cNvGrpSpPr/>
          <p:nvPr/>
        </p:nvGrpSpPr>
        <p:grpSpPr>
          <a:xfrm>
            <a:off x="4204894" y="2377996"/>
            <a:ext cx="7987106" cy="461665"/>
            <a:chOff x="4019883" y="2341252"/>
            <a:chExt cx="7987106" cy="461665"/>
          </a:xfrm>
        </p:grpSpPr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A4F3002-99FF-154F-AC35-815DF42A5404}"/>
                </a:ext>
              </a:extLst>
            </p:cNvPr>
            <p:cNvSpPr txBox="1"/>
            <p:nvPr/>
          </p:nvSpPr>
          <p:spPr>
            <a:xfrm>
              <a:off x="4376117" y="2341252"/>
              <a:ext cx="76308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B050"/>
                  </a:solidFill>
                </a:rPr>
                <a:t>10s of consecutive locks by the same thread, compress a lot</a:t>
              </a:r>
            </a:p>
          </p:txBody>
        </p:sp>
        <p:sp>
          <p:nvSpPr>
            <p:cNvPr id="88" name="Left Arrow 87">
              <a:extLst>
                <a:ext uri="{FF2B5EF4-FFF2-40B4-BE49-F238E27FC236}">
                  <a16:creationId xmlns:a16="http://schemas.microsoft.com/office/drawing/2014/main" id="{9D29E42B-AA4F-614C-811D-4CF9F4690EC1}"/>
                </a:ext>
              </a:extLst>
            </p:cNvPr>
            <p:cNvSpPr/>
            <p:nvPr/>
          </p:nvSpPr>
          <p:spPr>
            <a:xfrm rot="16200000">
              <a:off x="4031816" y="2393150"/>
              <a:ext cx="334001" cy="357867"/>
            </a:xfrm>
            <a:prstGeom prst="lef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235605A-D8E7-DA46-BEF6-F5C90A79BE09}"/>
              </a:ext>
            </a:extLst>
          </p:cNvPr>
          <p:cNvGrpSpPr/>
          <p:nvPr/>
        </p:nvGrpSpPr>
        <p:grpSpPr>
          <a:xfrm>
            <a:off x="5388872" y="3742510"/>
            <a:ext cx="6908890" cy="461665"/>
            <a:chOff x="5443687" y="4339154"/>
            <a:chExt cx="6908890" cy="461665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9BFD3CBD-FD37-6C40-93E7-BE4FC6ED3F94}"/>
                </a:ext>
              </a:extLst>
            </p:cNvPr>
            <p:cNvSpPr txBox="1"/>
            <p:nvPr/>
          </p:nvSpPr>
          <p:spPr>
            <a:xfrm>
              <a:off x="5790973" y="4339154"/>
              <a:ext cx="656160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B050"/>
                  </a:solidFill>
                </a:rPr>
                <a:t>Value changes infrequently, only record new values</a:t>
              </a:r>
            </a:p>
          </p:txBody>
        </p:sp>
        <p:sp>
          <p:nvSpPr>
            <p:cNvPr id="90" name="Left Arrow 89">
              <a:extLst>
                <a:ext uri="{FF2B5EF4-FFF2-40B4-BE49-F238E27FC236}">
                  <a16:creationId xmlns:a16="http://schemas.microsoft.com/office/drawing/2014/main" id="{52604FDD-E552-C340-ACF0-F9D475A90817}"/>
                </a:ext>
              </a:extLst>
            </p:cNvPr>
            <p:cNvSpPr/>
            <p:nvPr/>
          </p:nvSpPr>
          <p:spPr>
            <a:xfrm rot="5400000">
              <a:off x="5455620" y="4370947"/>
              <a:ext cx="334001" cy="357867"/>
            </a:xfrm>
            <a:prstGeom prst="leftArrow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D4482F75-C271-374C-A7F3-F5851B032F7A}"/>
              </a:ext>
            </a:extLst>
          </p:cNvPr>
          <p:cNvSpPr/>
          <p:nvPr/>
        </p:nvSpPr>
        <p:spPr>
          <a:xfrm>
            <a:off x="6277106" y="4873706"/>
            <a:ext cx="759316" cy="783253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987238F9-C286-E945-A268-D1BB849F2814}"/>
              </a:ext>
            </a:extLst>
          </p:cNvPr>
          <p:cNvSpPr/>
          <p:nvPr/>
        </p:nvSpPr>
        <p:spPr>
          <a:xfrm>
            <a:off x="9901714" y="4572460"/>
            <a:ext cx="1430785" cy="750737"/>
          </a:xfrm>
          <a:prstGeom prst="rect">
            <a:avLst/>
          </a:prstGeom>
          <a:noFill/>
          <a:ln w="381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4239EA06-799A-AC4B-8272-7BFBFB8E1C36}"/>
              </a:ext>
            </a:extLst>
          </p:cNvPr>
          <p:cNvSpPr txBox="1"/>
          <p:nvPr/>
        </p:nvSpPr>
        <p:spPr>
          <a:xfrm>
            <a:off x="7391077" y="4092698"/>
            <a:ext cx="2700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Correct input to TCP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EB53581-1B65-F547-B414-7E0A23893A15}"/>
              </a:ext>
            </a:extLst>
          </p:cNvPr>
          <p:cNvSpPr txBox="1"/>
          <p:nvPr/>
        </p:nvSpPr>
        <p:spPr>
          <a:xfrm>
            <a:off x="1119283" y="2688247"/>
            <a:ext cx="872617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Normally race conditions are expensive to record and replay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But TCP uses one lock per connection to prevent race conditions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So we record &amp; replay the order of lock acquisitions of diff threads</a:t>
            </a:r>
          </a:p>
        </p:txBody>
      </p:sp>
    </p:spTree>
    <p:extLst>
      <p:ext uri="{BB962C8B-B14F-4D97-AF65-F5344CB8AC3E}">
        <p14:creationId xmlns:p14="http://schemas.microsoft.com/office/powerpoint/2010/main" val="3549113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5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2" fill="hold">
                      <p:stCondLst>
                        <p:cond delay="indefinite"/>
                      </p:stCondLst>
                      <p:childTnLst>
                        <p:par>
                          <p:cTn id="143" fill="hold">
                            <p:stCondLst>
                              <p:cond delay="0"/>
                            </p:stCondLst>
                            <p:childTnLst>
                              <p:par>
                                <p:cTn id="1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9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0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5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8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1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2" fill="hold">
                      <p:stCondLst>
                        <p:cond delay="indefinite"/>
                      </p:stCondLst>
                      <p:childTnLst>
                        <p:par>
                          <p:cTn id="173" fill="hold">
                            <p:stCondLst>
                              <p:cond delay="0"/>
                            </p:stCondLst>
                            <p:childTnLst>
                              <p:par>
                                <p:cTn id="1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6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5" grpId="0" animBg="1"/>
      <p:bldP spid="33" grpId="0" animBg="1"/>
      <p:bldP spid="34" grpId="0" animBg="1"/>
      <p:bldP spid="70" grpId="0" animBg="1"/>
      <p:bldP spid="171" grpId="0" animBg="1"/>
      <p:bldP spid="178" grpId="0" animBg="1"/>
      <p:bldP spid="188" grpId="0" animBg="1"/>
      <p:bldP spid="189" grpId="0" animBg="1"/>
      <p:bldP spid="81" grpId="0" animBg="1"/>
      <p:bldP spid="82" grpId="0" animBg="1"/>
      <p:bldP spid="11" grpId="0" animBg="1"/>
      <p:bldP spid="11" grpId="1" animBg="1"/>
      <p:bldP spid="89" grpId="0" animBg="1"/>
      <p:bldP spid="89" grpId="1" animBg="1"/>
      <p:bldP spid="91" grpId="0"/>
      <p:bldP spid="91" grpId="1"/>
      <p:bldP spid="12" grpId="0" build="allAtOnce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9D78C0-801E-014B-BE5C-6DB83DF1E0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packet timestamp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55A93D-CBFB-5148-9950-0F43492CB7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en-US"/>
              <a:t>Replay gets </a:t>
            </a:r>
            <a:r>
              <a:rPr lang="en-US" dirty="0"/>
              <a:t>correct sequence of events &amp; packets (i.e., logical time)</a:t>
            </a:r>
          </a:p>
          <a:p>
            <a:r>
              <a:rPr lang="en-US" dirty="0"/>
              <a:t>But packet timestamps may be inaccurate.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C15FC5-D6B5-A84F-B51D-D3D06BFFA3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29</a:t>
            </a:fld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F3C1B25-1846-9342-9A40-FD279E654AC2}"/>
              </a:ext>
            </a:extLst>
          </p:cNvPr>
          <p:cNvCxnSpPr>
            <a:cxnSpLocks/>
          </p:cNvCxnSpPr>
          <p:nvPr/>
        </p:nvCxnSpPr>
        <p:spPr>
          <a:xfrm>
            <a:off x="3122571" y="3888720"/>
            <a:ext cx="6263576" cy="0"/>
          </a:xfrm>
          <a:prstGeom prst="line">
            <a:avLst/>
          </a:prstGeom>
          <a:ln w="28575"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>
            <a:extLst>
              <a:ext uri="{FF2B5EF4-FFF2-40B4-BE49-F238E27FC236}">
                <a16:creationId xmlns:a16="http://schemas.microsoft.com/office/drawing/2014/main" id="{F28BC07D-D56B-F341-B940-14733F326FDC}"/>
              </a:ext>
            </a:extLst>
          </p:cNvPr>
          <p:cNvGrpSpPr/>
          <p:nvPr/>
        </p:nvGrpSpPr>
        <p:grpSpPr>
          <a:xfrm>
            <a:off x="3132303" y="3608206"/>
            <a:ext cx="388635" cy="1168158"/>
            <a:chOff x="3058992" y="3818467"/>
            <a:chExt cx="388635" cy="1168158"/>
          </a:xfrm>
        </p:grpSpPr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2258C6B-B3E9-2F44-BDB3-548DAA3D89F8}"/>
                </a:ext>
              </a:extLst>
            </p:cNvPr>
            <p:cNvCxnSpPr>
              <a:cxnSpLocks/>
            </p:cNvCxnSpPr>
            <p:nvPr/>
          </p:nvCxnSpPr>
          <p:spPr>
            <a:xfrm>
              <a:off x="3447627" y="3818467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83B52E3-BA7E-B743-AF36-0E865F98DF68}"/>
                </a:ext>
              </a:extLst>
            </p:cNvPr>
            <p:cNvSpPr txBox="1"/>
            <p:nvPr/>
          </p:nvSpPr>
          <p:spPr>
            <a:xfrm rot="18144417">
              <a:off x="2773016" y="4331318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Send p1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05E5DCA-BD79-ED4A-9BDD-28E3DF94B65F}"/>
              </a:ext>
            </a:extLst>
          </p:cNvPr>
          <p:cNvGrpSpPr/>
          <p:nvPr/>
        </p:nvGrpSpPr>
        <p:grpSpPr>
          <a:xfrm>
            <a:off x="5993069" y="3608208"/>
            <a:ext cx="369332" cy="1099631"/>
            <a:chOff x="5919758" y="3818469"/>
            <a:chExt cx="369332" cy="1099631"/>
          </a:xfrm>
        </p:grpSpPr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F182479A-86DA-5347-A442-1F3999726464}"/>
                </a:ext>
              </a:extLst>
            </p:cNvPr>
            <p:cNvCxnSpPr>
              <a:cxnSpLocks/>
            </p:cNvCxnSpPr>
            <p:nvPr/>
          </p:nvCxnSpPr>
          <p:spPr>
            <a:xfrm>
              <a:off x="6246400" y="3818469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DB64D2E0-1D0A-3D4E-83B6-696B9EDBABB0}"/>
                </a:ext>
              </a:extLst>
            </p:cNvPr>
            <p:cNvSpPr txBox="1"/>
            <p:nvPr/>
          </p:nvSpPr>
          <p:spPr>
            <a:xfrm rot="18144417">
              <a:off x="5629743" y="4258753"/>
              <a:ext cx="9493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Cwnd</a:t>
              </a:r>
              <a:r>
                <a:rPr lang="en-US" dirty="0"/>
                <a:t>++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A3747BE9-27E1-7945-9EED-2C54B8FAA694}"/>
              </a:ext>
            </a:extLst>
          </p:cNvPr>
          <p:cNvGrpSpPr/>
          <p:nvPr/>
        </p:nvGrpSpPr>
        <p:grpSpPr>
          <a:xfrm>
            <a:off x="5471668" y="3608207"/>
            <a:ext cx="386280" cy="1145742"/>
            <a:chOff x="5398357" y="3818468"/>
            <a:chExt cx="386280" cy="1145742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D621F1C-5E22-7D48-9532-35E5E6B088F4}"/>
                </a:ext>
              </a:extLst>
            </p:cNvPr>
            <p:cNvSpPr txBox="1"/>
            <p:nvPr/>
          </p:nvSpPr>
          <p:spPr>
            <a:xfrm rot="18144417">
              <a:off x="5131232" y="4327754"/>
              <a:ext cx="9035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Recv</a:t>
              </a:r>
              <a:r>
                <a:rPr lang="en-US" dirty="0"/>
                <a:t> a1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01965C05-54CA-324E-B462-FEF1E4C77794}"/>
                </a:ext>
              </a:extLst>
            </p:cNvPr>
            <p:cNvCxnSpPr>
              <a:cxnSpLocks/>
            </p:cNvCxnSpPr>
            <p:nvPr/>
          </p:nvCxnSpPr>
          <p:spPr>
            <a:xfrm>
              <a:off x="5784637" y="3818468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2A3881EA-433F-584B-BF09-A51D8A2D0123}"/>
              </a:ext>
            </a:extLst>
          </p:cNvPr>
          <p:cNvGrpSpPr/>
          <p:nvPr/>
        </p:nvGrpSpPr>
        <p:grpSpPr>
          <a:xfrm>
            <a:off x="6639331" y="3608209"/>
            <a:ext cx="369332" cy="907655"/>
            <a:chOff x="6566020" y="3818470"/>
            <a:chExt cx="369332" cy="907655"/>
          </a:xfrm>
        </p:grpSpPr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766FD1D2-6CCE-8448-A981-2884C6C602AD}"/>
                </a:ext>
              </a:extLst>
            </p:cNvPr>
            <p:cNvCxnSpPr>
              <a:cxnSpLocks/>
            </p:cNvCxnSpPr>
            <p:nvPr/>
          </p:nvCxnSpPr>
          <p:spPr>
            <a:xfrm>
              <a:off x="6892660" y="3818470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957E6B7-D2BE-FB47-99B7-9BBAB071DB55}"/>
                </a:ext>
              </a:extLst>
            </p:cNvPr>
            <p:cNvSpPr txBox="1"/>
            <p:nvPr/>
          </p:nvSpPr>
          <p:spPr>
            <a:xfrm rot="18144417">
              <a:off x="6467980" y="4258754"/>
              <a:ext cx="565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RTO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CA40926-2272-3044-9BF1-AF1F19192E53}"/>
              </a:ext>
            </a:extLst>
          </p:cNvPr>
          <p:cNvGrpSpPr/>
          <p:nvPr/>
        </p:nvGrpSpPr>
        <p:grpSpPr>
          <a:xfrm>
            <a:off x="7902967" y="3608206"/>
            <a:ext cx="388635" cy="1168158"/>
            <a:chOff x="7829656" y="3818467"/>
            <a:chExt cx="388635" cy="1168158"/>
          </a:xfrm>
        </p:grpSpPr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C7AA8BDD-D68B-6548-9745-FEE2FC64CCB4}"/>
                </a:ext>
              </a:extLst>
            </p:cNvPr>
            <p:cNvCxnSpPr>
              <a:cxnSpLocks/>
            </p:cNvCxnSpPr>
            <p:nvPr/>
          </p:nvCxnSpPr>
          <p:spPr>
            <a:xfrm>
              <a:off x="8218291" y="3818467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BC4F051-6CE8-A348-82B8-D2B15484B8B2}"/>
                </a:ext>
              </a:extLst>
            </p:cNvPr>
            <p:cNvSpPr txBox="1"/>
            <p:nvPr/>
          </p:nvSpPr>
          <p:spPr>
            <a:xfrm rot="18144417">
              <a:off x="7543680" y="4331318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Send p1</a:t>
              </a: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ACEC8B7D-A651-CD4A-AE92-CEFD518F2226}"/>
              </a:ext>
            </a:extLst>
          </p:cNvPr>
          <p:cNvGrpSpPr/>
          <p:nvPr/>
        </p:nvGrpSpPr>
        <p:grpSpPr>
          <a:xfrm>
            <a:off x="3630957" y="3608205"/>
            <a:ext cx="388635" cy="1168158"/>
            <a:chOff x="3557646" y="3818466"/>
            <a:chExt cx="388635" cy="1168158"/>
          </a:xfrm>
        </p:grpSpPr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16BA5ABE-5322-1144-9C08-9DFBB80E37E7}"/>
                </a:ext>
              </a:extLst>
            </p:cNvPr>
            <p:cNvCxnSpPr>
              <a:cxnSpLocks/>
            </p:cNvCxnSpPr>
            <p:nvPr/>
          </p:nvCxnSpPr>
          <p:spPr>
            <a:xfrm>
              <a:off x="3946281" y="3818466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DBBEA1A-EE27-1B48-8D1C-DCE86F628CDE}"/>
                </a:ext>
              </a:extLst>
            </p:cNvPr>
            <p:cNvSpPr txBox="1"/>
            <p:nvPr/>
          </p:nvSpPr>
          <p:spPr>
            <a:xfrm rot="18144417">
              <a:off x="3271670" y="4331317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Send p2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422968F-A999-7542-99E3-858A650582FA}"/>
              </a:ext>
            </a:extLst>
          </p:cNvPr>
          <p:cNvGrpSpPr/>
          <p:nvPr/>
        </p:nvGrpSpPr>
        <p:grpSpPr>
          <a:xfrm>
            <a:off x="4077633" y="3608206"/>
            <a:ext cx="369332" cy="1168158"/>
            <a:chOff x="4004322" y="3818467"/>
            <a:chExt cx="369332" cy="1168158"/>
          </a:xfrm>
        </p:grpSpPr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83AB8F45-69A5-0E47-838D-8348A757DC82}"/>
                </a:ext>
              </a:extLst>
            </p:cNvPr>
            <p:cNvCxnSpPr>
              <a:cxnSpLocks/>
            </p:cNvCxnSpPr>
            <p:nvPr/>
          </p:nvCxnSpPr>
          <p:spPr>
            <a:xfrm>
              <a:off x="4340376" y="3818467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7780760-83F4-0D4C-B4AA-B09D32526E46}"/>
                </a:ext>
              </a:extLst>
            </p:cNvPr>
            <p:cNvSpPr txBox="1"/>
            <p:nvPr/>
          </p:nvSpPr>
          <p:spPr>
            <a:xfrm rot="18144417">
              <a:off x="3718346" y="4331318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Send p3</a:t>
              </a:r>
            </a:p>
          </p:txBody>
        </p:sp>
      </p:grp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192B5664-BBD0-EF44-8FC7-242EF4742649}"/>
              </a:ext>
            </a:extLst>
          </p:cNvPr>
          <p:cNvCxnSpPr/>
          <p:nvPr/>
        </p:nvCxnSpPr>
        <p:spPr>
          <a:xfrm>
            <a:off x="4670436" y="4319406"/>
            <a:ext cx="558800" cy="0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AFBD9064-26E9-144A-AFCF-DCA4B8587445}"/>
              </a:ext>
            </a:extLst>
          </p:cNvPr>
          <p:cNvGrpSpPr/>
          <p:nvPr/>
        </p:nvGrpSpPr>
        <p:grpSpPr>
          <a:xfrm>
            <a:off x="7274142" y="3608207"/>
            <a:ext cx="369332" cy="1213485"/>
            <a:chOff x="7200831" y="3818468"/>
            <a:chExt cx="369332" cy="1213485"/>
          </a:xfrm>
        </p:grpSpPr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4072A70C-0F45-634B-A020-234998AE0970}"/>
                </a:ext>
              </a:extLst>
            </p:cNvPr>
            <p:cNvCxnSpPr>
              <a:cxnSpLocks/>
            </p:cNvCxnSpPr>
            <p:nvPr/>
          </p:nvCxnSpPr>
          <p:spPr>
            <a:xfrm>
              <a:off x="7527473" y="3818468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CF64CF9-8DAA-B540-AA4D-FCBC19E75209}"/>
                </a:ext>
              </a:extLst>
            </p:cNvPr>
            <p:cNvSpPr txBox="1"/>
            <p:nvPr/>
          </p:nvSpPr>
          <p:spPr>
            <a:xfrm rot="18144417">
              <a:off x="6865963" y="4327754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Cwnd</a:t>
              </a:r>
              <a:r>
                <a:rPr lang="en-US" dirty="0"/>
                <a:t>/=2</a:t>
              </a:r>
            </a:p>
          </p:txBody>
        </p:sp>
      </p:grp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E7EECF66-FA95-AA4F-835C-A6057F4711D9}"/>
              </a:ext>
            </a:extLst>
          </p:cNvPr>
          <p:cNvCxnSpPr>
            <a:cxnSpLocks/>
          </p:cNvCxnSpPr>
          <p:nvPr/>
        </p:nvCxnSpPr>
        <p:spPr>
          <a:xfrm>
            <a:off x="3122571" y="5423378"/>
            <a:ext cx="6263576" cy="0"/>
          </a:xfrm>
          <a:prstGeom prst="line">
            <a:avLst/>
          </a:prstGeom>
          <a:ln w="28575">
            <a:headEnd type="none" w="med" len="med"/>
            <a:tailEnd type="triangl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D590AF5E-7AA9-4B43-AF63-67C35310C609}"/>
              </a:ext>
            </a:extLst>
          </p:cNvPr>
          <p:cNvGrpSpPr/>
          <p:nvPr/>
        </p:nvGrpSpPr>
        <p:grpSpPr>
          <a:xfrm>
            <a:off x="3132303" y="5142864"/>
            <a:ext cx="388635" cy="1168158"/>
            <a:chOff x="3058992" y="3818467"/>
            <a:chExt cx="388635" cy="1168158"/>
          </a:xfrm>
        </p:grpSpPr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27C389CF-ACD1-6A4D-B106-B4C9D19094DE}"/>
                </a:ext>
              </a:extLst>
            </p:cNvPr>
            <p:cNvCxnSpPr>
              <a:cxnSpLocks/>
            </p:cNvCxnSpPr>
            <p:nvPr/>
          </p:nvCxnSpPr>
          <p:spPr>
            <a:xfrm>
              <a:off x="3447627" y="3818467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F011070C-A6C8-B644-8F53-F42DD8897FC4}"/>
                </a:ext>
              </a:extLst>
            </p:cNvPr>
            <p:cNvSpPr txBox="1"/>
            <p:nvPr/>
          </p:nvSpPr>
          <p:spPr>
            <a:xfrm rot="18144417">
              <a:off x="2773016" y="4331318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Send p1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5C728F72-970E-F847-91AD-026C2A21333F}"/>
              </a:ext>
            </a:extLst>
          </p:cNvPr>
          <p:cNvGrpSpPr/>
          <p:nvPr/>
        </p:nvGrpSpPr>
        <p:grpSpPr>
          <a:xfrm>
            <a:off x="6407507" y="5142866"/>
            <a:ext cx="369332" cy="1099631"/>
            <a:chOff x="5919758" y="3818469"/>
            <a:chExt cx="369332" cy="1099631"/>
          </a:xfrm>
        </p:grpSpPr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CE955636-4EBD-3048-A16A-0C86FDB608BC}"/>
                </a:ext>
              </a:extLst>
            </p:cNvPr>
            <p:cNvCxnSpPr>
              <a:cxnSpLocks/>
            </p:cNvCxnSpPr>
            <p:nvPr/>
          </p:nvCxnSpPr>
          <p:spPr>
            <a:xfrm>
              <a:off x="6246400" y="3818469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2B60D214-7C95-2B47-A6DC-396C2F4058DC}"/>
                </a:ext>
              </a:extLst>
            </p:cNvPr>
            <p:cNvSpPr txBox="1"/>
            <p:nvPr/>
          </p:nvSpPr>
          <p:spPr>
            <a:xfrm rot="18144417">
              <a:off x="5629743" y="4258753"/>
              <a:ext cx="9493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Cwnd</a:t>
              </a:r>
              <a:r>
                <a:rPr lang="en-US" dirty="0"/>
                <a:t>++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F30B5FF-A0D0-7F4E-91F2-5740530FFC62}"/>
              </a:ext>
            </a:extLst>
          </p:cNvPr>
          <p:cNvGrpSpPr/>
          <p:nvPr/>
        </p:nvGrpSpPr>
        <p:grpSpPr>
          <a:xfrm>
            <a:off x="5961922" y="5142865"/>
            <a:ext cx="386280" cy="1145742"/>
            <a:chOff x="5398357" y="3818468"/>
            <a:chExt cx="386280" cy="1145742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68FBAD7F-E10D-3842-BF59-86204D006961}"/>
                </a:ext>
              </a:extLst>
            </p:cNvPr>
            <p:cNvSpPr txBox="1"/>
            <p:nvPr/>
          </p:nvSpPr>
          <p:spPr>
            <a:xfrm rot="18144417">
              <a:off x="5131232" y="4327754"/>
              <a:ext cx="9035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Recv</a:t>
              </a:r>
              <a:r>
                <a:rPr lang="en-US" dirty="0"/>
                <a:t> a1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0361ABB7-2E3F-1B4A-BCB7-34A759EE770E}"/>
                </a:ext>
              </a:extLst>
            </p:cNvPr>
            <p:cNvCxnSpPr>
              <a:cxnSpLocks/>
            </p:cNvCxnSpPr>
            <p:nvPr/>
          </p:nvCxnSpPr>
          <p:spPr>
            <a:xfrm>
              <a:off x="5784637" y="3818468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B6FFBFA7-6190-9C40-B817-BF002B5BB05E}"/>
              </a:ext>
            </a:extLst>
          </p:cNvPr>
          <p:cNvGrpSpPr/>
          <p:nvPr/>
        </p:nvGrpSpPr>
        <p:grpSpPr>
          <a:xfrm>
            <a:off x="6977939" y="5142867"/>
            <a:ext cx="369332" cy="907655"/>
            <a:chOff x="6566020" y="3818470"/>
            <a:chExt cx="369332" cy="907655"/>
          </a:xfrm>
        </p:grpSpPr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0E04E1B7-60FA-7A4C-B89B-F307E288F539}"/>
                </a:ext>
              </a:extLst>
            </p:cNvPr>
            <p:cNvCxnSpPr>
              <a:cxnSpLocks/>
            </p:cNvCxnSpPr>
            <p:nvPr/>
          </p:nvCxnSpPr>
          <p:spPr>
            <a:xfrm>
              <a:off x="6892660" y="3818470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B949954A-7DCB-7D44-A266-55531D66ABBB}"/>
                </a:ext>
              </a:extLst>
            </p:cNvPr>
            <p:cNvSpPr txBox="1"/>
            <p:nvPr/>
          </p:nvSpPr>
          <p:spPr>
            <a:xfrm rot="18144417">
              <a:off x="6467980" y="4258754"/>
              <a:ext cx="5654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RTO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4291F961-8F4C-3546-87E0-3C012C5C5DE6}"/>
              </a:ext>
            </a:extLst>
          </p:cNvPr>
          <p:cNvGrpSpPr/>
          <p:nvPr/>
        </p:nvGrpSpPr>
        <p:grpSpPr>
          <a:xfrm>
            <a:off x="8484659" y="5142864"/>
            <a:ext cx="388635" cy="1168158"/>
            <a:chOff x="7829656" y="3818467"/>
            <a:chExt cx="388635" cy="1168158"/>
          </a:xfrm>
        </p:grpSpPr>
        <p:cxnSp>
          <p:nvCxnSpPr>
            <p:cNvPr id="58" name="Straight Arrow Connector 57">
              <a:extLst>
                <a:ext uri="{FF2B5EF4-FFF2-40B4-BE49-F238E27FC236}">
                  <a16:creationId xmlns:a16="http://schemas.microsoft.com/office/drawing/2014/main" id="{E49E84FE-E293-BD43-9F33-A751F376BBA4}"/>
                </a:ext>
              </a:extLst>
            </p:cNvPr>
            <p:cNvCxnSpPr>
              <a:cxnSpLocks/>
            </p:cNvCxnSpPr>
            <p:nvPr/>
          </p:nvCxnSpPr>
          <p:spPr>
            <a:xfrm>
              <a:off x="8218291" y="3818467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C5047E90-486B-3744-99B6-744F65D78A24}"/>
                </a:ext>
              </a:extLst>
            </p:cNvPr>
            <p:cNvSpPr txBox="1"/>
            <p:nvPr/>
          </p:nvSpPr>
          <p:spPr>
            <a:xfrm rot="18144417">
              <a:off x="7543680" y="4331318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Send p1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6B0D6154-6447-3244-AA42-0F26FD61805D}"/>
              </a:ext>
            </a:extLst>
          </p:cNvPr>
          <p:cNvGrpSpPr/>
          <p:nvPr/>
        </p:nvGrpSpPr>
        <p:grpSpPr>
          <a:xfrm>
            <a:off x="3798233" y="5142863"/>
            <a:ext cx="388635" cy="1168158"/>
            <a:chOff x="3557646" y="3818466"/>
            <a:chExt cx="388635" cy="1168158"/>
          </a:xfrm>
        </p:grpSpPr>
        <p:cxnSp>
          <p:nvCxnSpPr>
            <p:cNvPr id="61" name="Straight Arrow Connector 60">
              <a:extLst>
                <a:ext uri="{FF2B5EF4-FFF2-40B4-BE49-F238E27FC236}">
                  <a16:creationId xmlns:a16="http://schemas.microsoft.com/office/drawing/2014/main" id="{32CEC3F6-DC36-B34D-99BE-8E2534093F81}"/>
                </a:ext>
              </a:extLst>
            </p:cNvPr>
            <p:cNvCxnSpPr>
              <a:cxnSpLocks/>
            </p:cNvCxnSpPr>
            <p:nvPr/>
          </p:nvCxnSpPr>
          <p:spPr>
            <a:xfrm>
              <a:off x="3946281" y="3818466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7764911A-FEB0-5846-973F-AEC687E22E1A}"/>
                </a:ext>
              </a:extLst>
            </p:cNvPr>
            <p:cNvSpPr txBox="1"/>
            <p:nvPr/>
          </p:nvSpPr>
          <p:spPr>
            <a:xfrm rot="18144417">
              <a:off x="3271670" y="4331317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Send p2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1BB1F1E4-D844-1F4A-BE0E-51B0A058256F}"/>
              </a:ext>
            </a:extLst>
          </p:cNvPr>
          <p:cNvGrpSpPr/>
          <p:nvPr/>
        </p:nvGrpSpPr>
        <p:grpSpPr>
          <a:xfrm>
            <a:off x="4323253" y="5142864"/>
            <a:ext cx="369332" cy="1168158"/>
            <a:chOff x="4004322" y="3818467"/>
            <a:chExt cx="369332" cy="1168158"/>
          </a:xfrm>
        </p:grpSpPr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F5DCEDC8-54AD-C44F-9578-547EDC7CD4F8}"/>
                </a:ext>
              </a:extLst>
            </p:cNvPr>
            <p:cNvCxnSpPr>
              <a:cxnSpLocks/>
            </p:cNvCxnSpPr>
            <p:nvPr/>
          </p:nvCxnSpPr>
          <p:spPr>
            <a:xfrm>
              <a:off x="4340376" y="3818467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09E92291-3D0B-2A4E-A900-09189E266594}"/>
                </a:ext>
              </a:extLst>
            </p:cNvPr>
            <p:cNvSpPr txBox="1"/>
            <p:nvPr/>
          </p:nvSpPr>
          <p:spPr>
            <a:xfrm rot="18144417">
              <a:off x="3718346" y="4331318"/>
              <a:ext cx="94128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Send p3</a:t>
              </a:r>
            </a:p>
          </p:txBody>
        </p: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647DD3C6-A196-7643-9D59-E9A7DFB22340}"/>
              </a:ext>
            </a:extLst>
          </p:cNvPr>
          <p:cNvCxnSpPr/>
          <p:nvPr/>
        </p:nvCxnSpPr>
        <p:spPr>
          <a:xfrm>
            <a:off x="4978899" y="5854064"/>
            <a:ext cx="558800" cy="0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4FD03CE-170A-BF4F-A752-EFDCF7F73027}"/>
              </a:ext>
            </a:extLst>
          </p:cNvPr>
          <p:cNvGrpSpPr/>
          <p:nvPr/>
        </p:nvGrpSpPr>
        <p:grpSpPr>
          <a:xfrm>
            <a:off x="7810436" y="5142865"/>
            <a:ext cx="369332" cy="1213485"/>
            <a:chOff x="7200831" y="3818468"/>
            <a:chExt cx="369332" cy="1213485"/>
          </a:xfrm>
        </p:grpSpPr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id="{512A78B6-F824-7345-9E70-57005E44CAD1}"/>
                </a:ext>
              </a:extLst>
            </p:cNvPr>
            <p:cNvCxnSpPr>
              <a:cxnSpLocks/>
            </p:cNvCxnSpPr>
            <p:nvPr/>
          </p:nvCxnSpPr>
          <p:spPr>
            <a:xfrm>
              <a:off x="7527473" y="3818468"/>
              <a:ext cx="0" cy="2353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8C76C7EA-C6D8-A44D-A9AE-C8CBC70629F9}"/>
                </a:ext>
              </a:extLst>
            </p:cNvPr>
            <p:cNvSpPr txBox="1"/>
            <p:nvPr/>
          </p:nvSpPr>
          <p:spPr>
            <a:xfrm rot="18144417">
              <a:off x="6865963" y="4327754"/>
              <a:ext cx="10390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Cwnd</a:t>
              </a:r>
              <a:r>
                <a:rPr lang="en-US" dirty="0"/>
                <a:t>/=2</a:t>
              </a:r>
            </a:p>
          </p:txBody>
        </p:sp>
      </p:grpSp>
      <p:sp>
        <p:nvSpPr>
          <p:cNvPr id="70" name="TextBox 69">
            <a:extLst>
              <a:ext uri="{FF2B5EF4-FFF2-40B4-BE49-F238E27FC236}">
                <a16:creationId xmlns:a16="http://schemas.microsoft.com/office/drawing/2014/main" id="{6C36A3A3-3BB3-ED4E-8FAF-C6327A197DC3}"/>
              </a:ext>
            </a:extLst>
          </p:cNvPr>
          <p:cNvSpPr txBox="1"/>
          <p:nvPr/>
        </p:nvSpPr>
        <p:spPr>
          <a:xfrm>
            <a:off x="1646894" y="3608205"/>
            <a:ext cx="12445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Runtime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B248B011-B358-F04C-A2B0-B0035E0F1026}"/>
              </a:ext>
            </a:extLst>
          </p:cNvPr>
          <p:cNvSpPr txBox="1"/>
          <p:nvPr/>
        </p:nvSpPr>
        <p:spPr>
          <a:xfrm>
            <a:off x="1651170" y="5147735"/>
            <a:ext cx="1013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/>
              <a:t>Replay</a:t>
            </a:r>
          </a:p>
        </p:txBody>
      </p: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6C36BA77-1BE7-0A45-A7B0-26118B868364}"/>
              </a:ext>
            </a:extLst>
          </p:cNvPr>
          <p:cNvCxnSpPr>
            <a:cxnSpLocks/>
          </p:cNvCxnSpPr>
          <p:nvPr/>
        </p:nvCxnSpPr>
        <p:spPr>
          <a:xfrm>
            <a:off x="3520939" y="3895513"/>
            <a:ext cx="0" cy="1521073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32A8095-EF98-DD4D-8854-A06C7D65375F}"/>
              </a:ext>
            </a:extLst>
          </p:cNvPr>
          <p:cNvCxnSpPr>
            <a:cxnSpLocks/>
          </p:cNvCxnSpPr>
          <p:nvPr/>
        </p:nvCxnSpPr>
        <p:spPr>
          <a:xfrm>
            <a:off x="4037677" y="3888716"/>
            <a:ext cx="149190" cy="1534662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D70B5B87-935F-FB48-84E1-8D76F5B28D7B}"/>
              </a:ext>
            </a:extLst>
          </p:cNvPr>
          <p:cNvCxnSpPr>
            <a:cxnSpLocks/>
          </p:cNvCxnSpPr>
          <p:nvPr/>
        </p:nvCxnSpPr>
        <p:spPr>
          <a:xfrm>
            <a:off x="4438443" y="3889049"/>
            <a:ext cx="241271" cy="1534329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CA608DA9-FE3F-3E42-B10E-505D346DA9CA}"/>
              </a:ext>
            </a:extLst>
          </p:cNvPr>
          <p:cNvCxnSpPr>
            <a:cxnSpLocks/>
          </p:cNvCxnSpPr>
          <p:nvPr/>
        </p:nvCxnSpPr>
        <p:spPr>
          <a:xfrm>
            <a:off x="8307468" y="3908378"/>
            <a:ext cx="572211" cy="1534480"/>
          </a:xfrm>
          <a:prstGeom prst="line">
            <a:avLst/>
          </a:prstGeom>
          <a:ln w="28575">
            <a:solidFill>
              <a:schemeClr val="accent2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2553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6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2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FC27A-6A00-F149-B96F-6C12D374F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Why diagnosing TCP is hard?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FDD13-793B-9B4F-9189-3F620D791F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 learned in the textbook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02CDAC-4D44-8043-B378-70B585EB87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3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C713152-5C88-FF43-8ABA-9ED83A3D2A20}"/>
              </a:ext>
            </a:extLst>
          </p:cNvPr>
          <p:cNvGrpSpPr/>
          <p:nvPr/>
        </p:nvGrpSpPr>
        <p:grpSpPr>
          <a:xfrm>
            <a:off x="3419701" y="3725704"/>
            <a:ext cx="5407516" cy="1429700"/>
            <a:chOff x="3419701" y="3725704"/>
            <a:chExt cx="5407516" cy="142970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3281530-3E72-3147-AEBD-9EE4332F4FBB}"/>
                </a:ext>
              </a:extLst>
            </p:cNvPr>
            <p:cNvGrpSpPr/>
            <p:nvPr/>
          </p:nvGrpSpPr>
          <p:grpSpPr>
            <a:xfrm>
              <a:off x="3419701" y="3725704"/>
              <a:ext cx="1756305" cy="1429700"/>
              <a:chOff x="4350399" y="1921079"/>
              <a:chExt cx="1756305" cy="1429700"/>
            </a:xfrm>
          </p:grpSpPr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695CC877-B604-2F43-8CE3-EEED6A656034}"/>
                  </a:ext>
                </a:extLst>
              </p:cNvPr>
              <p:cNvSpPr/>
              <p:nvPr/>
            </p:nvSpPr>
            <p:spPr>
              <a:xfrm>
                <a:off x="4423737" y="1921079"/>
                <a:ext cx="1682967" cy="139903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" name="Straight Arrow Connector 7">
                <a:extLst>
                  <a:ext uri="{FF2B5EF4-FFF2-40B4-BE49-F238E27FC236}">
                    <a16:creationId xmlns:a16="http://schemas.microsoft.com/office/drawing/2014/main" id="{32FB6159-16B2-5B40-8ACE-668C924684A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092784" y="2132994"/>
                <a:ext cx="309246" cy="1"/>
              </a:xfrm>
              <a:prstGeom prst="straightConnector1">
                <a:avLst/>
              </a:prstGeom>
              <a:ln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800EF685-E6D8-3D43-851A-08A03B375EA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45311" y="2469548"/>
                <a:ext cx="77445" cy="268960"/>
              </a:xfrm>
              <a:prstGeom prst="straightConnector1">
                <a:avLst/>
              </a:prstGeom>
              <a:ln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FC584417-73F0-5F4E-9D1C-4E9A3EBDB9D9}"/>
                  </a:ext>
                </a:extLst>
              </p:cNvPr>
              <p:cNvCxnSpPr>
                <a:cxnSpLocks/>
                <a:endCxn id="11" idx="2"/>
              </p:cNvCxnSpPr>
              <p:nvPr/>
            </p:nvCxnSpPr>
            <p:spPr>
              <a:xfrm flipH="1" flipV="1">
                <a:off x="4858228" y="2475590"/>
                <a:ext cx="403135" cy="284787"/>
              </a:xfrm>
              <a:prstGeom prst="straightConnector1">
                <a:avLst/>
              </a:prstGeom>
              <a:ln>
                <a:headEnd type="arrow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546CB413-4BDF-B147-A02D-75942FB7A2FF}"/>
                  </a:ext>
                </a:extLst>
              </p:cNvPr>
              <p:cNvSpPr/>
              <p:nvPr/>
            </p:nvSpPr>
            <p:spPr>
              <a:xfrm>
                <a:off x="4614248" y="1994954"/>
                <a:ext cx="487960" cy="48063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dirty="0"/>
                  <a:t>Slow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start</a:t>
                </a:r>
                <a:endParaRPr lang="en-US" dirty="0"/>
              </a:p>
            </p:txBody>
          </p:sp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5EEB2354-CC36-8E45-A314-92E473AF311D}"/>
                  </a:ext>
                </a:extLst>
              </p:cNvPr>
              <p:cNvSpPr/>
              <p:nvPr/>
            </p:nvSpPr>
            <p:spPr>
              <a:xfrm>
                <a:off x="5407628" y="1999626"/>
                <a:ext cx="628707" cy="475963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dirty="0"/>
                  <a:t>Cong.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Avoid.</a:t>
                </a:r>
                <a:endParaRPr lang="en-US" dirty="0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D1F20DAC-8D5C-404F-9FE9-93D16B16FB2D}"/>
                  </a:ext>
                </a:extLst>
              </p:cNvPr>
              <p:cNvSpPr/>
              <p:nvPr/>
            </p:nvSpPr>
            <p:spPr>
              <a:xfrm>
                <a:off x="5141257" y="2760377"/>
                <a:ext cx="835967" cy="480637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dirty="0"/>
                  <a:t>Fast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recovery</a:t>
                </a:r>
                <a:endParaRPr lang="en-US" dirty="0"/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24750DA6-24AA-1445-AF8B-2AACACDE8F0E}"/>
                  </a:ext>
                </a:extLst>
              </p:cNvPr>
              <p:cNvSpPr txBox="1"/>
              <p:nvPr/>
            </p:nvSpPr>
            <p:spPr>
              <a:xfrm>
                <a:off x="4350399" y="2981447"/>
                <a:ext cx="8451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/>
                  <a:t>Sender</a:t>
                </a:r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BA931C8-A986-3845-B977-B89227FBAACF}"/>
                </a:ext>
              </a:extLst>
            </p:cNvPr>
            <p:cNvGrpSpPr/>
            <p:nvPr/>
          </p:nvGrpSpPr>
          <p:grpSpPr>
            <a:xfrm>
              <a:off x="7842524" y="3876028"/>
              <a:ext cx="984693" cy="940760"/>
              <a:chOff x="7842524" y="2004969"/>
              <a:chExt cx="984693" cy="94076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871859BF-AEF8-894A-A64F-64ACA5462DAB}"/>
                  </a:ext>
                </a:extLst>
              </p:cNvPr>
              <p:cNvSpPr/>
              <p:nvPr/>
            </p:nvSpPr>
            <p:spPr>
              <a:xfrm>
                <a:off x="7854204" y="2004969"/>
                <a:ext cx="961334" cy="898462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4DF89B4F-AB73-CF43-AB02-6A79B415FA04}"/>
                  </a:ext>
                </a:extLst>
              </p:cNvPr>
              <p:cNvSpPr txBox="1"/>
              <p:nvPr/>
            </p:nvSpPr>
            <p:spPr>
              <a:xfrm>
                <a:off x="7842524" y="2576397"/>
                <a:ext cx="98469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dirty="0"/>
                  <a:t>Receiver</a:t>
                </a:r>
                <a:endParaRPr lang="en-US" dirty="0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222C2050-2283-484F-B475-44DE458A9277}"/>
                  </a:ext>
                </a:extLst>
              </p:cNvPr>
              <p:cNvSpPr/>
              <p:nvPr/>
            </p:nvSpPr>
            <p:spPr>
              <a:xfrm>
                <a:off x="8032746" y="2108083"/>
                <a:ext cx="580889" cy="503236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dirty="0"/>
                  <a:t>Send</a:t>
                </a:r>
                <a:r>
                  <a:rPr lang="zh-CN" altLang="en-US" dirty="0"/>
                  <a:t> </a:t>
                </a:r>
                <a:r>
                  <a:rPr lang="en-US" altLang="zh-CN" dirty="0"/>
                  <a:t>ACK</a:t>
                </a:r>
                <a:endParaRPr lang="en-US" dirty="0"/>
              </a:p>
            </p:txBody>
          </p:sp>
        </p:grp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3B70601-344B-AE45-B97E-B57EA8769054}"/>
                </a:ext>
              </a:extLst>
            </p:cNvPr>
            <p:cNvCxnSpPr>
              <a:cxnSpLocks/>
            </p:cNvCxnSpPr>
            <p:nvPr/>
          </p:nvCxnSpPr>
          <p:spPr>
            <a:xfrm>
              <a:off x="5176006" y="4205593"/>
              <a:ext cx="267819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0E03D23B-8792-BE4A-A341-847D21E160E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176007" y="4610533"/>
              <a:ext cx="267819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12470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900C4-20FE-DA47-BDC2-059B5BE5D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packet timestamp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568C0A-F42B-6E4B-A0DA-70DBAFF1F8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30</a:t>
            </a:fld>
            <a:endParaRPr lang="en-US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584CFC60-BB9A-E740-A0FE-CAB036DF1D2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135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Record packet timestamps and fill them in the trace</a:t>
            </a:r>
          </a:p>
          <a:p>
            <a:r>
              <a:rPr lang="en-US" dirty="0"/>
              <a:t>Use sampling to reduce the overhead of per-packet timestamp</a:t>
            </a:r>
          </a:p>
          <a:p>
            <a:pPr lvl="1"/>
            <a:r>
              <a:rPr lang="en-US" dirty="0"/>
              <a:t>Record sampled timestamps</a:t>
            </a:r>
          </a:p>
          <a:p>
            <a:pPr lvl="1"/>
            <a:r>
              <a:rPr lang="en-US" dirty="0"/>
              <a:t>Infer the rest with bounded error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1E79D01-11FC-DB44-86A2-6F8037F654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7104660"/>
              </p:ext>
            </p:extLst>
          </p:nvPr>
        </p:nvGraphicFramePr>
        <p:xfrm>
          <a:off x="9765240" y="2785616"/>
          <a:ext cx="2182920" cy="3657600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1091460">
                  <a:extLst>
                    <a:ext uri="{9D8B030D-6E8A-4147-A177-3AD203B41FA5}">
                      <a16:colId xmlns:a16="http://schemas.microsoft.com/office/drawing/2014/main" val="2526180870"/>
                    </a:ext>
                  </a:extLst>
                </a:gridCol>
                <a:gridCol w="1091460">
                  <a:extLst>
                    <a:ext uri="{9D8B030D-6E8A-4147-A177-3AD203B41FA5}">
                      <a16:colId xmlns:a16="http://schemas.microsoft.com/office/drawing/2014/main" val="5573767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dirty="0"/>
                        <a:t>Time</a:t>
                      </a: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Packet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280591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0758989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6339581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8413070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614166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53374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…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4079915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pn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79854060"/>
                  </a:ext>
                </a:extLst>
              </a:tr>
            </a:tbl>
          </a:graphicData>
        </a:graphic>
      </p:graphicFrame>
      <p:grpSp>
        <p:nvGrpSpPr>
          <p:cNvPr id="13" name="Group 12">
            <a:extLst>
              <a:ext uri="{FF2B5EF4-FFF2-40B4-BE49-F238E27FC236}">
                <a16:creationId xmlns:a16="http://schemas.microsoft.com/office/drawing/2014/main" id="{CCE72725-7A9F-9140-9954-702624B652AC}"/>
              </a:ext>
            </a:extLst>
          </p:cNvPr>
          <p:cNvGrpSpPr/>
          <p:nvPr/>
        </p:nvGrpSpPr>
        <p:grpSpPr>
          <a:xfrm>
            <a:off x="10121359" y="3226354"/>
            <a:ext cx="327334" cy="3191364"/>
            <a:chOff x="7345680" y="2148840"/>
            <a:chExt cx="327334" cy="3191364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C4ABBC7-4272-0344-A5F9-80AEEE98B752}"/>
                </a:ext>
              </a:extLst>
            </p:cNvPr>
            <p:cNvSpPr txBox="1"/>
            <p:nvPr/>
          </p:nvSpPr>
          <p:spPr>
            <a:xfrm>
              <a:off x="7345680" y="2148840"/>
              <a:ext cx="3273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?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CB16104-50BF-9A4B-8C5E-87D130B7EDB0}"/>
                </a:ext>
              </a:extLst>
            </p:cNvPr>
            <p:cNvSpPr txBox="1"/>
            <p:nvPr/>
          </p:nvSpPr>
          <p:spPr>
            <a:xfrm>
              <a:off x="7345680" y="2629892"/>
              <a:ext cx="3273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?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255CE2B-A753-0A4A-90A6-6452B787BEA6}"/>
                </a:ext>
              </a:extLst>
            </p:cNvPr>
            <p:cNvSpPr txBox="1"/>
            <p:nvPr/>
          </p:nvSpPr>
          <p:spPr>
            <a:xfrm>
              <a:off x="7345680" y="3068657"/>
              <a:ext cx="3273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?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6862794E-6003-2245-A02D-3CD611B5EBC2}"/>
                </a:ext>
              </a:extLst>
            </p:cNvPr>
            <p:cNvSpPr txBox="1"/>
            <p:nvPr/>
          </p:nvSpPr>
          <p:spPr>
            <a:xfrm>
              <a:off x="7345680" y="3519488"/>
              <a:ext cx="3273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?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7A64B37-AC69-B14A-A5F2-9FD71CD6B00D}"/>
                </a:ext>
              </a:extLst>
            </p:cNvPr>
            <p:cNvSpPr txBox="1"/>
            <p:nvPr/>
          </p:nvSpPr>
          <p:spPr>
            <a:xfrm>
              <a:off x="7345680" y="3992891"/>
              <a:ext cx="3273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FE71415-8D57-7D42-89A9-7A0A3B4D4AD2}"/>
                </a:ext>
              </a:extLst>
            </p:cNvPr>
            <p:cNvSpPr txBox="1"/>
            <p:nvPr/>
          </p:nvSpPr>
          <p:spPr>
            <a:xfrm>
              <a:off x="7345680" y="4431984"/>
              <a:ext cx="3273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?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0AFFD180-C736-4340-8C43-CE02AE43C26D}"/>
                </a:ext>
              </a:extLst>
            </p:cNvPr>
            <p:cNvSpPr txBox="1"/>
            <p:nvPr/>
          </p:nvSpPr>
          <p:spPr>
            <a:xfrm>
              <a:off x="7345680" y="4878539"/>
              <a:ext cx="32733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?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BF1658C0-0438-F246-8513-773373953854}"/>
              </a:ext>
            </a:extLst>
          </p:cNvPr>
          <p:cNvSpPr txBox="1"/>
          <p:nvPr/>
        </p:nvSpPr>
        <p:spPr>
          <a:xfrm>
            <a:off x="10734210" y="1870075"/>
            <a:ext cx="1013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Replay</a:t>
            </a:r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7E36B1AC-9A0E-8843-B894-F57D59F0CF0E}"/>
              </a:ext>
            </a:extLst>
          </p:cNvPr>
          <p:cNvSpPr/>
          <p:nvPr/>
        </p:nvSpPr>
        <p:spPr>
          <a:xfrm>
            <a:off x="11003280" y="2400637"/>
            <a:ext cx="502920" cy="27607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DFFB43D-D0AB-A042-8F59-CD16BEF5C449}"/>
              </a:ext>
            </a:extLst>
          </p:cNvPr>
          <p:cNvGrpSpPr/>
          <p:nvPr/>
        </p:nvGrpSpPr>
        <p:grpSpPr>
          <a:xfrm>
            <a:off x="10092574" y="3226354"/>
            <a:ext cx="449162" cy="3191364"/>
            <a:chOff x="7345680" y="2148840"/>
            <a:chExt cx="449162" cy="319136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48CEEBEB-D3C6-BB44-AC10-FEBE9AB7977A}"/>
                </a:ext>
              </a:extLst>
            </p:cNvPr>
            <p:cNvSpPr txBox="1"/>
            <p:nvPr/>
          </p:nvSpPr>
          <p:spPr>
            <a:xfrm>
              <a:off x="7345680" y="2148840"/>
              <a:ext cx="44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B050"/>
                  </a:solidFill>
                </a:rPr>
                <a:t>t1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1B4583-B033-3547-89CA-628C01C718B2}"/>
                </a:ext>
              </a:extLst>
            </p:cNvPr>
            <p:cNvSpPr txBox="1"/>
            <p:nvPr/>
          </p:nvSpPr>
          <p:spPr>
            <a:xfrm>
              <a:off x="7345680" y="2614014"/>
              <a:ext cx="44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B050"/>
                  </a:solidFill>
                </a:rPr>
                <a:t>t2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B191A1F3-0C85-AA43-927E-324020367074}"/>
                </a:ext>
              </a:extLst>
            </p:cNvPr>
            <p:cNvSpPr txBox="1"/>
            <p:nvPr/>
          </p:nvSpPr>
          <p:spPr>
            <a:xfrm>
              <a:off x="7345680" y="3068657"/>
              <a:ext cx="44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B050"/>
                  </a:solidFill>
                </a:rPr>
                <a:t>t3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7F1E0B11-81DC-EE48-A08A-236BCC9D88C2}"/>
                </a:ext>
              </a:extLst>
            </p:cNvPr>
            <p:cNvSpPr txBox="1"/>
            <p:nvPr/>
          </p:nvSpPr>
          <p:spPr>
            <a:xfrm>
              <a:off x="7345680" y="3519488"/>
              <a:ext cx="44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B050"/>
                  </a:solidFill>
                </a:rPr>
                <a:t>t4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5D12B5E1-170C-D447-9529-E24066B2BBAC}"/>
                </a:ext>
              </a:extLst>
            </p:cNvPr>
            <p:cNvSpPr txBox="1"/>
            <p:nvPr/>
          </p:nvSpPr>
          <p:spPr>
            <a:xfrm>
              <a:off x="7345680" y="3992891"/>
              <a:ext cx="4427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B050"/>
                  </a:solidFill>
                </a:rPr>
                <a:t>t5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458FE40-B807-3847-8DB8-8E29D852544D}"/>
                </a:ext>
              </a:extLst>
            </p:cNvPr>
            <p:cNvSpPr txBox="1"/>
            <p:nvPr/>
          </p:nvSpPr>
          <p:spPr>
            <a:xfrm>
              <a:off x="7345680" y="4431984"/>
              <a:ext cx="39786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>
                  <a:solidFill>
                    <a:srgbClr val="00B050"/>
                  </a:solidFill>
                </a:rPr>
                <a:t>…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EE40BAAE-5336-EB44-A624-1A0ACFCFA6F2}"/>
                </a:ext>
              </a:extLst>
            </p:cNvPr>
            <p:cNvSpPr txBox="1"/>
            <p:nvPr/>
          </p:nvSpPr>
          <p:spPr>
            <a:xfrm>
              <a:off x="7345680" y="4878539"/>
              <a:ext cx="44916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 err="1">
                  <a:solidFill>
                    <a:srgbClr val="00B050"/>
                  </a:solidFill>
                </a:rPr>
                <a:t>tn</a:t>
              </a:r>
              <a:endParaRPr lang="en-US" sz="2400" dirty="0">
                <a:solidFill>
                  <a:srgbClr val="00B050"/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7FCADFA6-E6CA-E64D-A7FF-1C799097D8BC}"/>
              </a:ext>
            </a:extLst>
          </p:cNvPr>
          <p:cNvGrpSpPr/>
          <p:nvPr/>
        </p:nvGrpSpPr>
        <p:grpSpPr>
          <a:xfrm>
            <a:off x="8329247" y="3245741"/>
            <a:ext cx="1300733" cy="461665"/>
            <a:chOff x="7894863" y="3245741"/>
            <a:chExt cx="1300733" cy="46166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EAB400E-9997-1749-9276-68338BDE7295}"/>
                </a:ext>
              </a:extLst>
            </p:cNvPr>
            <p:cNvSpPr txBox="1"/>
            <p:nvPr/>
          </p:nvSpPr>
          <p:spPr>
            <a:xfrm>
              <a:off x="7894863" y="3245741"/>
              <a:ext cx="9961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record</a:t>
              </a:r>
            </a:p>
          </p:txBody>
        </p:sp>
        <p:sp>
          <p:nvSpPr>
            <p:cNvPr id="26" name="Down Arrow 25">
              <a:extLst>
                <a:ext uri="{FF2B5EF4-FFF2-40B4-BE49-F238E27FC236}">
                  <a16:creationId xmlns:a16="http://schemas.microsoft.com/office/drawing/2014/main" id="{B516956A-E636-8047-A631-CCCE2ED1CC2B}"/>
                </a:ext>
              </a:extLst>
            </p:cNvPr>
            <p:cNvSpPr/>
            <p:nvPr/>
          </p:nvSpPr>
          <p:spPr>
            <a:xfrm rot="16200000">
              <a:off x="8912517" y="3356397"/>
              <a:ext cx="325807" cy="24035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0914965-7B84-AA44-8E40-27B00307112C}"/>
              </a:ext>
            </a:extLst>
          </p:cNvPr>
          <p:cNvGrpSpPr/>
          <p:nvPr/>
        </p:nvGrpSpPr>
        <p:grpSpPr>
          <a:xfrm>
            <a:off x="8329247" y="4614416"/>
            <a:ext cx="1300733" cy="461665"/>
            <a:chOff x="7894863" y="3245741"/>
            <a:chExt cx="1300733" cy="46166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B767446-14CF-2542-929D-51F1B7B6928C}"/>
                </a:ext>
              </a:extLst>
            </p:cNvPr>
            <p:cNvSpPr txBox="1"/>
            <p:nvPr/>
          </p:nvSpPr>
          <p:spPr>
            <a:xfrm>
              <a:off x="7894863" y="3245741"/>
              <a:ext cx="99617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record</a:t>
              </a:r>
            </a:p>
          </p:txBody>
        </p:sp>
        <p:sp>
          <p:nvSpPr>
            <p:cNvPr id="30" name="Down Arrow 29">
              <a:extLst>
                <a:ext uri="{FF2B5EF4-FFF2-40B4-BE49-F238E27FC236}">
                  <a16:creationId xmlns:a16="http://schemas.microsoft.com/office/drawing/2014/main" id="{310E0F5D-3254-F348-B54B-9412725E5D50}"/>
                </a:ext>
              </a:extLst>
            </p:cNvPr>
            <p:cNvSpPr/>
            <p:nvPr/>
          </p:nvSpPr>
          <p:spPr>
            <a:xfrm rot="16200000">
              <a:off x="8912517" y="3356397"/>
              <a:ext cx="325807" cy="24035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8B54FF6-120A-F24F-A405-224A74312316}"/>
              </a:ext>
            </a:extLst>
          </p:cNvPr>
          <p:cNvGrpSpPr/>
          <p:nvPr/>
        </p:nvGrpSpPr>
        <p:grpSpPr>
          <a:xfrm>
            <a:off x="8582314" y="3734876"/>
            <a:ext cx="1036334" cy="822589"/>
            <a:chOff x="8147930" y="3734876"/>
            <a:chExt cx="1036334" cy="822589"/>
          </a:xfrm>
        </p:grpSpPr>
        <p:sp>
          <p:nvSpPr>
            <p:cNvPr id="34" name="Left Brace 33">
              <a:extLst>
                <a:ext uri="{FF2B5EF4-FFF2-40B4-BE49-F238E27FC236}">
                  <a16:creationId xmlns:a16="http://schemas.microsoft.com/office/drawing/2014/main" id="{41945460-D3B8-5F40-9E98-B8FC642ACE8A}"/>
                </a:ext>
              </a:extLst>
            </p:cNvPr>
            <p:cNvSpPr/>
            <p:nvPr/>
          </p:nvSpPr>
          <p:spPr>
            <a:xfrm>
              <a:off x="8936013" y="3734876"/>
              <a:ext cx="248251" cy="822589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2B90FC85-9ED8-5E4B-84F5-25344167E8FF}"/>
                </a:ext>
              </a:extLst>
            </p:cNvPr>
            <p:cNvSpPr txBox="1"/>
            <p:nvPr/>
          </p:nvSpPr>
          <p:spPr>
            <a:xfrm>
              <a:off x="8147930" y="3878836"/>
              <a:ext cx="7634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infer</a:t>
              </a: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15A0C86D-C7B0-DB45-8609-D8DC1C2A2B69}"/>
              </a:ext>
            </a:extLst>
          </p:cNvPr>
          <p:cNvGrpSpPr/>
          <p:nvPr/>
        </p:nvGrpSpPr>
        <p:grpSpPr>
          <a:xfrm>
            <a:off x="8582314" y="5076206"/>
            <a:ext cx="1036334" cy="1367010"/>
            <a:chOff x="8147930" y="5076206"/>
            <a:chExt cx="1036334" cy="822589"/>
          </a:xfrm>
        </p:grpSpPr>
        <p:sp>
          <p:nvSpPr>
            <p:cNvPr id="36" name="Left Brace 35">
              <a:extLst>
                <a:ext uri="{FF2B5EF4-FFF2-40B4-BE49-F238E27FC236}">
                  <a16:creationId xmlns:a16="http://schemas.microsoft.com/office/drawing/2014/main" id="{20266362-0FAA-9B45-979E-204F4C4D5319}"/>
                </a:ext>
              </a:extLst>
            </p:cNvPr>
            <p:cNvSpPr/>
            <p:nvPr/>
          </p:nvSpPr>
          <p:spPr>
            <a:xfrm>
              <a:off x="8936013" y="5076206"/>
              <a:ext cx="248251" cy="822589"/>
            </a:xfrm>
            <a:prstGeom prst="leftBrace">
              <a:avLst/>
            </a:prstGeom>
            <a:ln w="2857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B4DA442-68DD-DF43-90A9-99B1CA7B06BF}"/>
                </a:ext>
              </a:extLst>
            </p:cNvPr>
            <p:cNvSpPr txBox="1"/>
            <p:nvPr/>
          </p:nvSpPr>
          <p:spPr>
            <a:xfrm>
              <a:off x="8147930" y="5318974"/>
              <a:ext cx="76347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infer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526183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E07FE-D6D0-EE4E-A70E-A603F0605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packet timestamps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7FAFD-3F2B-DE4C-AAF1-7EF52A1D4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Gap-based sampling?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EDC630-DB86-664E-821C-1E7465AF3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31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859C572-986C-FE48-A394-BD6C1D49285E}"/>
              </a:ext>
            </a:extLst>
          </p:cNvPr>
          <p:cNvGrpSpPr/>
          <p:nvPr/>
        </p:nvGrpSpPr>
        <p:grpSpPr>
          <a:xfrm>
            <a:off x="4384184" y="3473815"/>
            <a:ext cx="3502958" cy="2173067"/>
            <a:chOff x="3449171" y="2869580"/>
            <a:chExt cx="3502958" cy="2173067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8F9660A-FBCF-C845-9E30-444074D8F977}"/>
                </a:ext>
              </a:extLst>
            </p:cNvPr>
            <p:cNvCxnSpPr/>
            <p:nvPr/>
          </p:nvCxnSpPr>
          <p:spPr>
            <a:xfrm>
              <a:off x="3449171" y="5042647"/>
              <a:ext cx="35029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3B39573-8347-F34E-91D0-12D750CBD3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62618" y="2869580"/>
              <a:ext cx="0" cy="21663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93ECDEA2-DBC5-DF4B-8088-8C00F8AEF389}"/>
              </a:ext>
            </a:extLst>
          </p:cNvPr>
          <p:cNvSpPr/>
          <p:nvPr/>
        </p:nvSpPr>
        <p:spPr>
          <a:xfrm>
            <a:off x="4483827" y="5511945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CEF3A42-D5EE-7545-AA56-C641562CBAC2}"/>
              </a:ext>
            </a:extLst>
          </p:cNvPr>
          <p:cNvSpPr/>
          <p:nvPr/>
        </p:nvSpPr>
        <p:spPr>
          <a:xfrm>
            <a:off x="4572750" y="5478561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86DC0F-C851-8347-8918-A40ED8436DA5}"/>
              </a:ext>
            </a:extLst>
          </p:cNvPr>
          <p:cNvSpPr/>
          <p:nvPr/>
        </p:nvSpPr>
        <p:spPr>
          <a:xfrm>
            <a:off x="4664228" y="5320010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74D0085-6512-564A-A855-C88C55DD8539}"/>
              </a:ext>
            </a:extLst>
          </p:cNvPr>
          <p:cNvSpPr/>
          <p:nvPr/>
        </p:nvSpPr>
        <p:spPr>
          <a:xfrm>
            <a:off x="4761913" y="5286392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4887BEE-318E-B04D-891F-AC78E4EAD2BD}"/>
              </a:ext>
            </a:extLst>
          </p:cNvPr>
          <p:cNvSpPr/>
          <p:nvPr/>
        </p:nvSpPr>
        <p:spPr>
          <a:xfrm>
            <a:off x="4859598" y="5252774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0727DDF-6794-AA4F-944F-B5804C52E59B}"/>
              </a:ext>
            </a:extLst>
          </p:cNvPr>
          <p:cNvSpPr/>
          <p:nvPr/>
        </p:nvSpPr>
        <p:spPr>
          <a:xfrm>
            <a:off x="4962653" y="5219156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06CFE69-7036-634A-A86E-263CF92157E1}"/>
              </a:ext>
            </a:extLst>
          </p:cNvPr>
          <p:cNvSpPr/>
          <p:nvPr/>
        </p:nvSpPr>
        <p:spPr>
          <a:xfrm>
            <a:off x="5029888" y="5038911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B86E419-70CA-2A4D-BB83-B647CA283CCA}"/>
              </a:ext>
            </a:extLst>
          </p:cNvPr>
          <p:cNvSpPr/>
          <p:nvPr/>
        </p:nvSpPr>
        <p:spPr>
          <a:xfrm>
            <a:off x="5127573" y="5005293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480BF36-2695-834B-9CDF-D194A24302EE}"/>
              </a:ext>
            </a:extLst>
          </p:cNvPr>
          <p:cNvSpPr/>
          <p:nvPr/>
        </p:nvSpPr>
        <p:spPr>
          <a:xfrm>
            <a:off x="5225258" y="4971675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5EB3CF9-D702-9E48-993C-2362DE8FFDB9}"/>
              </a:ext>
            </a:extLst>
          </p:cNvPr>
          <p:cNvSpPr/>
          <p:nvPr/>
        </p:nvSpPr>
        <p:spPr>
          <a:xfrm>
            <a:off x="5328313" y="4938057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FDF1415-E1BE-2347-8B4C-6A2FECF9B8E5}"/>
              </a:ext>
            </a:extLst>
          </p:cNvPr>
          <p:cNvSpPr/>
          <p:nvPr/>
        </p:nvSpPr>
        <p:spPr>
          <a:xfrm>
            <a:off x="5431368" y="4911033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5DF6FC1-7FED-2245-BCD4-BAAEF600AE18}"/>
              </a:ext>
            </a:extLst>
          </p:cNvPr>
          <p:cNvSpPr/>
          <p:nvPr/>
        </p:nvSpPr>
        <p:spPr>
          <a:xfrm>
            <a:off x="5529053" y="4877415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91ECD05-CDFA-FE44-8E41-9B1FD2E40C6E}"/>
              </a:ext>
            </a:extLst>
          </p:cNvPr>
          <p:cNvSpPr/>
          <p:nvPr/>
        </p:nvSpPr>
        <p:spPr>
          <a:xfrm>
            <a:off x="5626738" y="4843797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74A5EB5-2DE2-D147-B030-4DCEC8DAB65F}"/>
              </a:ext>
            </a:extLst>
          </p:cNvPr>
          <p:cNvSpPr/>
          <p:nvPr/>
        </p:nvSpPr>
        <p:spPr>
          <a:xfrm>
            <a:off x="5729793" y="4810179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C8F30CB-EB92-3F4C-93EC-723DDFC4576A}"/>
              </a:ext>
            </a:extLst>
          </p:cNvPr>
          <p:cNvSpPr/>
          <p:nvPr/>
        </p:nvSpPr>
        <p:spPr>
          <a:xfrm>
            <a:off x="5838636" y="4707681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AB85DB9-2907-5D49-8D18-E47412E5D022}"/>
              </a:ext>
            </a:extLst>
          </p:cNvPr>
          <p:cNvSpPr/>
          <p:nvPr/>
        </p:nvSpPr>
        <p:spPr>
          <a:xfrm>
            <a:off x="5936321" y="4674063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98EB187-28F8-B046-A356-84B2A134C375}"/>
              </a:ext>
            </a:extLst>
          </p:cNvPr>
          <p:cNvSpPr/>
          <p:nvPr/>
        </p:nvSpPr>
        <p:spPr>
          <a:xfrm>
            <a:off x="6034006" y="4640445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DB62659-496B-7547-B274-4A29D9E9606D}"/>
              </a:ext>
            </a:extLst>
          </p:cNvPr>
          <p:cNvSpPr/>
          <p:nvPr/>
        </p:nvSpPr>
        <p:spPr>
          <a:xfrm>
            <a:off x="6137061" y="4606827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E3EDCF9-A4D9-4343-9BB8-3ADCC7AC41AF}"/>
              </a:ext>
            </a:extLst>
          </p:cNvPr>
          <p:cNvSpPr/>
          <p:nvPr/>
        </p:nvSpPr>
        <p:spPr>
          <a:xfrm>
            <a:off x="6240116" y="4579803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FCDEB3D-8D8C-A849-BB65-3C5E3219CEE3}"/>
              </a:ext>
            </a:extLst>
          </p:cNvPr>
          <p:cNvSpPr/>
          <p:nvPr/>
        </p:nvSpPr>
        <p:spPr>
          <a:xfrm>
            <a:off x="6337801" y="4546185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A21C20C-4C40-F342-AE1D-EFBA931AB733}"/>
              </a:ext>
            </a:extLst>
          </p:cNvPr>
          <p:cNvSpPr/>
          <p:nvPr/>
        </p:nvSpPr>
        <p:spPr>
          <a:xfrm>
            <a:off x="6435486" y="4512567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AAAC61E-D7DB-6240-BB06-29694CCC87C1}"/>
              </a:ext>
            </a:extLst>
          </p:cNvPr>
          <p:cNvSpPr/>
          <p:nvPr/>
        </p:nvSpPr>
        <p:spPr>
          <a:xfrm>
            <a:off x="6538541" y="4478949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289C130-2763-7C4C-8AB3-3B4B0AB082FF}"/>
              </a:ext>
            </a:extLst>
          </p:cNvPr>
          <p:cNvSpPr/>
          <p:nvPr/>
        </p:nvSpPr>
        <p:spPr>
          <a:xfrm>
            <a:off x="6638596" y="4414675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5BFF0156-F73E-8741-AD93-47DF67D717D6}"/>
              </a:ext>
            </a:extLst>
          </p:cNvPr>
          <p:cNvSpPr/>
          <p:nvPr/>
        </p:nvSpPr>
        <p:spPr>
          <a:xfrm>
            <a:off x="6736281" y="4322975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036BF97-BE3E-0C40-99B3-A105F69311A8}"/>
              </a:ext>
            </a:extLst>
          </p:cNvPr>
          <p:cNvSpPr/>
          <p:nvPr/>
        </p:nvSpPr>
        <p:spPr>
          <a:xfrm>
            <a:off x="6833966" y="4237277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A08F7B2-A684-DD4A-BF35-A150F495AB4C}"/>
              </a:ext>
            </a:extLst>
          </p:cNvPr>
          <p:cNvSpPr/>
          <p:nvPr/>
        </p:nvSpPr>
        <p:spPr>
          <a:xfrm>
            <a:off x="6937021" y="4131341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A301E76-C761-E44D-9508-FCC14B22563F}"/>
              </a:ext>
            </a:extLst>
          </p:cNvPr>
          <p:cNvSpPr/>
          <p:nvPr/>
        </p:nvSpPr>
        <p:spPr>
          <a:xfrm>
            <a:off x="7040076" y="4013064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A7D9A24-F1A3-524B-B880-DD2FC866A1FD}"/>
              </a:ext>
            </a:extLst>
          </p:cNvPr>
          <p:cNvSpPr/>
          <p:nvPr/>
        </p:nvSpPr>
        <p:spPr>
          <a:xfrm>
            <a:off x="7137761" y="3902229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D0D26E57-B503-5141-AB36-236E7C3F6B36}"/>
              </a:ext>
            </a:extLst>
          </p:cNvPr>
          <p:cNvSpPr/>
          <p:nvPr/>
        </p:nvSpPr>
        <p:spPr>
          <a:xfrm>
            <a:off x="7235446" y="3794271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2ED7AE1-BF24-434A-8219-5763832834CD}"/>
              </a:ext>
            </a:extLst>
          </p:cNvPr>
          <p:cNvSpPr/>
          <p:nvPr/>
        </p:nvSpPr>
        <p:spPr>
          <a:xfrm>
            <a:off x="7338501" y="3709611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A27115D-05BE-554A-934C-0DAE7F07B840}"/>
              </a:ext>
            </a:extLst>
          </p:cNvPr>
          <p:cNvGrpSpPr/>
          <p:nvPr/>
        </p:nvGrpSpPr>
        <p:grpSpPr>
          <a:xfrm>
            <a:off x="4472982" y="5500370"/>
            <a:ext cx="88923" cy="90383"/>
            <a:chOff x="3395878" y="5425578"/>
            <a:chExt cx="99107" cy="100734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5C79187-F370-FB44-9D9D-D1E04C1C0781}"/>
                </a:ext>
              </a:extLst>
            </p:cNvPr>
            <p:cNvCxnSpPr>
              <a:cxnSpLocks/>
            </p:cNvCxnSpPr>
            <p:nvPr/>
          </p:nvCxnSpPr>
          <p:spPr>
            <a:xfrm>
              <a:off x="3395878" y="5425578"/>
              <a:ext cx="99107" cy="9910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F32E1B1-6BD7-104B-8E5C-C717BA2EAC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5878" y="5427113"/>
              <a:ext cx="99107" cy="9919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9171065-5D85-9949-9B36-710CEF4E9D58}"/>
              </a:ext>
            </a:extLst>
          </p:cNvPr>
          <p:cNvCxnSpPr>
            <a:cxnSpLocks/>
          </p:cNvCxnSpPr>
          <p:nvPr/>
        </p:nvCxnSpPr>
        <p:spPr>
          <a:xfrm flipV="1">
            <a:off x="4493918" y="5510746"/>
            <a:ext cx="125131" cy="49068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CFA571E-8C11-E943-AFE5-29F9A6051E36}"/>
              </a:ext>
            </a:extLst>
          </p:cNvPr>
          <p:cNvGrpSpPr/>
          <p:nvPr/>
        </p:nvGrpSpPr>
        <p:grpSpPr>
          <a:xfrm>
            <a:off x="4654909" y="5304138"/>
            <a:ext cx="88923" cy="90383"/>
            <a:chOff x="3395878" y="5425578"/>
            <a:chExt cx="99107" cy="100734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D90A6E-D301-D94F-9C5B-A0901FBF9C17}"/>
                </a:ext>
              </a:extLst>
            </p:cNvPr>
            <p:cNvCxnSpPr>
              <a:cxnSpLocks/>
            </p:cNvCxnSpPr>
            <p:nvPr/>
          </p:nvCxnSpPr>
          <p:spPr>
            <a:xfrm>
              <a:off x="3395878" y="5425578"/>
              <a:ext cx="99107" cy="9910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7CE3475D-492F-B442-A217-4301B3CBF7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5878" y="5427113"/>
              <a:ext cx="99107" cy="9919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582605B-7B10-244C-B914-2C1CA27E637A}"/>
              </a:ext>
            </a:extLst>
          </p:cNvPr>
          <p:cNvCxnSpPr>
            <a:cxnSpLocks/>
          </p:cNvCxnSpPr>
          <p:nvPr/>
        </p:nvCxnSpPr>
        <p:spPr>
          <a:xfrm flipV="1">
            <a:off x="4690124" y="5254878"/>
            <a:ext cx="310985" cy="104827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014DB42-D35D-5540-B66E-B81CB7FB817C}"/>
              </a:ext>
            </a:extLst>
          </p:cNvPr>
          <p:cNvGrpSpPr/>
          <p:nvPr/>
        </p:nvGrpSpPr>
        <p:grpSpPr>
          <a:xfrm>
            <a:off x="5018379" y="5024547"/>
            <a:ext cx="88923" cy="90383"/>
            <a:chOff x="3395878" y="5425578"/>
            <a:chExt cx="99107" cy="100734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C57E36E2-BF06-944F-AAD7-D4BA8D5DC97E}"/>
                </a:ext>
              </a:extLst>
            </p:cNvPr>
            <p:cNvCxnSpPr>
              <a:cxnSpLocks/>
            </p:cNvCxnSpPr>
            <p:nvPr/>
          </p:nvCxnSpPr>
          <p:spPr>
            <a:xfrm>
              <a:off x="3395878" y="5425578"/>
              <a:ext cx="99107" cy="9910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F983991-EE4D-3D44-AE75-ABA6AE9F50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5878" y="5427113"/>
              <a:ext cx="99107" cy="9919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7463F780-6045-9E41-9ACF-A63E2D3CCB99}"/>
              </a:ext>
            </a:extLst>
          </p:cNvPr>
          <p:cNvCxnSpPr>
            <a:cxnSpLocks/>
          </p:cNvCxnSpPr>
          <p:nvPr/>
        </p:nvCxnSpPr>
        <p:spPr>
          <a:xfrm flipV="1">
            <a:off x="5041327" y="4829387"/>
            <a:ext cx="727674" cy="255384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227DA59-1C78-C549-AD3D-C7DC1E66E683}"/>
              </a:ext>
            </a:extLst>
          </p:cNvPr>
          <p:cNvGrpSpPr/>
          <p:nvPr/>
        </p:nvGrpSpPr>
        <p:grpSpPr>
          <a:xfrm>
            <a:off x="5821282" y="4696106"/>
            <a:ext cx="88923" cy="90383"/>
            <a:chOff x="3395878" y="5425578"/>
            <a:chExt cx="99107" cy="100734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89040F2-51AB-8547-94AB-C4E97F5F2E06}"/>
                </a:ext>
              </a:extLst>
            </p:cNvPr>
            <p:cNvCxnSpPr>
              <a:cxnSpLocks/>
            </p:cNvCxnSpPr>
            <p:nvPr/>
          </p:nvCxnSpPr>
          <p:spPr>
            <a:xfrm>
              <a:off x="3395878" y="5425578"/>
              <a:ext cx="99107" cy="99107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6E22078-5433-6B4E-87BE-0670F26EB4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5878" y="5427113"/>
              <a:ext cx="99107" cy="99199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DB2643B-50DE-9948-8C68-9245DB474B29}"/>
              </a:ext>
            </a:extLst>
          </p:cNvPr>
          <p:cNvCxnSpPr>
            <a:cxnSpLocks/>
          </p:cNvCxnSpPr>
          <p:nvPr/>
        </p:nvCxnSpPr>
        <p:spPr>
          <a:xfrm flipV="1">
            <a:off x="5853728" y="3736024"/>
            <a:ext cx="1537769" cy="1029846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8" name="Group 87">
            <a:extLst>
              <a:ext uri="{FF2B5EF4-FFF2-40B4-BE49-F238E27FC236}">
                <a16:creationId xmlns:a16="http://schemas.microsoft.com/office/drawing/2014/main" id="{F4DC4F0E-EDB4-0549-A5E7-90A68D291926}"/>
              </a:ext>
            </a:extLst>
          </p:cNvPr>
          <p:cNvGrpSpPr/>
          <p:nvPr/>
        </p:nvGrpSpPr>
        <p:grpSpPr>
          <a:xfrm>
            <a:off x="6567112" y="4228546"/>
            <a:ext cx="1453203" cy="369332"/>
            <a:chOff x="6137621" y="4376135"/>
            <a:chExt cx="1453203" cy="369332"/>
          </a:xfrm>
        </p:grpSpPr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90FC519E-1660-0241-9F49-3F00FA968445}"/>
                </a:ext>
              </a:extLst>
            </p:cNvPr>
            <p:cNvCxnSpPr>
              <a:cxnSpLocks/>
            </p:cNvCxnSpPr>
            <p:nvPr/>
          </p:nvCxnSpPr>
          <p:spPr>
            <a:xfrm>
              <a:off x="6142667" y="4660155"/>
              <a:ext cx="398480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F508DB83-C35F-124A-A177-C598AE02080E}"/>
                </a:ext>
              </a:extLst>
            </p:cNvPr>
            <p:cNvCxnSpPr>
              <a:cxnSpLocks/>
            </p:cNvCxnSpPr>
            <p:nvPr/>
          </p:nvCxnSpPr>
          <p:spPr>
            <a:xfrm>
              <a:off x="6137621" y="4452101"/>
              <a:ext cx="398480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Arrow Connector 82">
              <a:extLst>
                <a:ext uri="{FF2B5EF4-FFF2-40B4-BE49-F238E27FC236}">
                  <a16:creationId xmlns:a16="http://schemas.microsoft.com/office/drawing/2014/main" id="{E66F10E3-5BCC-CE47-9825-342256D1C728}"/>
                </a:ext>
              </a:extLst>
            </p:cNvPr>
            <p:cNvCxnSpPr/>
            <p:nvPr/>
          </p:nvCxnSpPr>
          <p:spPr>
            <a:xfrm>
              <a:off x="6507530" y="4452101"/>
              <a:ext cx="0" cy="208054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arrow" w="sm" len="sm"/>
              <a:tailEnd type="arrow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8A966458-53A4-2143-A9D4-2FCD8FFF149D}"/>
                </a:ext>
              </a:extLst>
            </p:cNvPr>
            <p:cNvSpPr txBox="1"/>
            <p:nvPr/>
          </p:nvSpPr>
          <p:spPr>
            <a:xfrm>
              <a:off x="6531816" y="4376135"/>
              <a:ext cx="105900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Large diff</a:t>
              </a:r>
            </a:p>
          </p:txBody>
        </p:sp>
      </p:grpSp>
      <p:sp>
        <p:nvSpPr>
          <p:cNvPr id="85" name="TextBox 84">
            <a:extLst>
              <a:ext uri="{FF2B5EF4-FFF2-40B4-BE49-F238E27FC236}">
                <a16:creationId xmlns:a16="http://schemas.microsoft.com/office/drawing/2014/main" id="{67C0119C-33C5-6446-9448-7091B11D6EC5}"/>
              </a:ext>
            </a:extLst>
          </p:cNvPr>
          <p:cNvSpPr txBox="1"/>
          <p:nvPr/>
        </p:nvSpPr>
        <p:spPr>
          <a:xfrm>
            <a:off x="7491372" y="5660042"/>
            <a:ext cx="9629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Packet #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DD3246B-D95D-2249-8C12-0F13EE9DE2AB}"/>
              </a:ext>
            </a:extLst>
          </p:cNvPr>
          <p:cNvSpPr txBox="1"/>
          <p:nvPr/>
        </p:nvSpPr>
        <p:spPr>
          <a:xfrm>
            <a:off x="3760296" y="3532897"/>
            <a:ext cx="6142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</a:t>
            </a:r>
          </a:p>
        </p:txBody>
      </p:sp>
    </p:spTree>
    <p:extLst>
      <p:ext uri="{BB962C8B-B14F-4D97-AF65-F5344CB8AC3E}">
        <p14:creationId xmlns:p14="http://schemas.microsoft.com/office/powerpoint/2010/main" val="16239539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E07FE-D6D0-EE4E-A70E-A603F0605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packet timestamps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7FAFD-3F2B-DE4C-AAF1-7EF52A1D4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strike="sngStrike" dirty="0">
                <a:solidFill>
                  <a:schemeClr val="bg1">
                    <a:lumMod val="65000"/>
                  </a:schemeClr>
                </a:solidFill>
              </a:rPr>
              <a:t>Gap-based sampling? </a:t>
            </a:r>
          </a:p>
          <a:p>
            <a:r>
              <a:rPr lang="en-US" dirty="0"/>
              <a:t>Rate-based sampling! </a:t>
            </a:r>
          </a:p>
          <a:p>
            <a:pPr lvl="1"/>
            <a:r>
              <a:rPr lang="en-US" dirty="0"/>
              <a:t>Bound the inference error with a threshold </a:t>
            </a:r>
            <a:r>
              <a:rPr lang="en-US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endParaRPr lang="en-US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EDC630-DB86-664E-821C-1E7465AF3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32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859C572-986C-FE48-A394-BD6C1D49285E}"/>
              </a:ext>
            </a:extLst>
          </p:cNvPr>
          <p:cNvGrpSpPr/>
          <p:nvPr/>
        </p:nvGrpSpPr>
        <p:grpSpPr>
          <a:xfrm>
            <a:off x="4374201" y="3473814"/>
            <a:ext cx="3502958" cy="2173067"/>
            <a:chOff x="3449171" y="2869580"/>
            <a:chExt cx="3502958" cy="2173067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8F9660A-FBCF-C845-9E30-444074D8F977}"/>
                </a:ext>
              </a:extLst>
            </p:cNvPr>
            <p:cNvCxnSpPr/>
            <p:nvPr/>
          </p:nvCxnSpPr>
          <p:spPr>
            <a:xfrm>
              <a:off x="3449171" y="5042647"/>
              <a:ext cx="3502958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3B39573-8347-F34E-91D0-12D750CBD3F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62618" y="2869580"/>
              <a:ext cx="0" cy="216634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Oval 10">
            <a:extLst>
              <a:ext uri="{FF2B5EF4-FFF2-40B4-BE49-F238E27FC236}">
                <a16:creationId xmlns:a16="http://schemas.microsoft.com/office/drawing/2014/main" id="{93ECDEA2-DBC5-DF4B-8088-8C00F8AEF389}"/>
              </a:ext>
            </a:extLst>
          </p:cNvPr>
          <p:cNvSpPr/>
          <p:nvPr/>
        </p:nvSpPr>
        <p:spPr>
          <a:xfrm>
            <a:off x="4473844" y="5511944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ECEF3A42-D5EE-7545-AA56-C641562CBAC2}"/>
              </a:ext>
            </a:extLst>
          </p:cNvPr>
          <p:cNvSpPr/>
          <p:nvPr/>
        </p:nvSpPr>
        <p:spPr>
          <a:xfrm>
            <a:off x="4562767" y="5478560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86DC0F-C851-8347-8918-A40ED8436DA5}"/>
              </a:ext>
            </a:extLst>
          </p:cNvPr>
          <p:cNvSpPr/>
          <p:nvPr/>
        </p:nvSpPr>
        <p:spPr>
          <a:xfrm>
            <a:off x="4654245" y="5320009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74D0085-6512-564A-A855-C88C55DD8539}"/>
              </a:ext>
            </a:extLst>
          </p:cNvPr>
          <p:cNvSpPr/>
          <p:nvPr/>
        </p:nvSpPr>
        <p:spPr>
          <a:xfrm>
            <a:off x="4751930" y="5286391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44887BEE-318E-B04D-891F-AC78E4EAD2BD}"/>
              </a:ext>
            </a:extLst>
          </p:cNvPr>
          <p:cNvSpPr/>
          <p:nvPr/>
        </p:nvSpPr>
        <p:spPr>
          <a:xfrm>
            <a:off x="4849615" y="5252773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A0727DDF-6794-AA4F-944F-B5804C52E59B}"/>
              </a:ext>
            </a:extLst>
          </p:cNvPr>
          <p:cNvSpPr/>
          <p:nvPr/>
        </p:nvSpPr>
        <p:spPr>
          <a:xfrm>
            <a:off x="4952670" y="5219155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806CFE69-7036-634A-A86E-263CF92157E1}"/>
              </a:ext>
            </a:extLst>
          </p:cNvPr>
          <p:cNvSpPr/>
          <p:nvPr/>
        </p:nvSpPr>
        <p:spPr>
          <a:xfrm>
            <a:off x="5019905" y="5038910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B86E419-70CA-2A4D-BB83-B647CA283CCA}"/>
              </a:ext>
            </a:extLst>
          </p:cNvPr>
          <p:cNvSpPr/>
          <p:nvPr/>
        </p:nvSpPr>
        <p:spPr>
          <a:xfrm>
            <a:off x="5117590" y="5005292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480BF36-2695-834B-9CDF-D194A24302EE}"/>
              </a:ext>
            </a:extLst>
          </p:cNvPr>
          <p:cNvSpPr/>
          <p:nvPr/>
        </p:nvSpPr>
        <p:spPr>
          <a:xfrm>
            <a:off x="5215275" y="4971674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5EB3CF9-D702-9E48-993C-2362DE8FFDB9}"/>
              </a:ext>
            </a:extLst>
          </p:cNvPr>
          <p:cNvSpPr/>
          <p:nvPr/>
        </p:nvSpPr>
        <p:spPr>
          <a:xfrm>
            <a:off x="5318330" y="4938056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FDF1415-E1BE-2347-8B4C-6A2FECF9B8E5}"/>
              </a:ext>
            </a:extLst>
          </p:cNvPr>
          <p:cNvSpPr/>
          <p:nvPr/>
        </p:nvSpPr>
        <p:spPr>
          <a:xfrm>
            <a:off x="5421385" y="4911032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5DF6FC1-7FED-2245-BCD4-BAAEF600AE18}"/>
              </a:ext>
            </a:extLst>
          </p:cNvPr>
          <p:cNvSpPr/>
          <p:nvPr/>
        </p:nvSpPr>
        <p:spPr>
          <a:xfrm>
            <a:off x="5519070" y="4877414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91ECD05-CDFA-FE44-8E41-9B1FD2E40C6E}"/>
              </a:ext>
            </a:extLst>
          </p:cNvPr>
          <p:cNvSpPr/>
          <p:nvPr/>
        </p:nvSpPr>
        <p:spPr>
          <a:xfrm>
            <a:off x="5616755" y="4843796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A74A5EB5-2DE2-D147-B030-4DCEC8DAB65F}"/>
              </a:ext>
            </a:extLst>
          </p:cNvPr>
          <p:cNvSpPr/>
          <p:nvPr/>
        </p:nvSpPr>
        <p:spPr>
          <a:xfrm>
            <a:off x="5719810" y="4810178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AC8F30CB-EB92-3F4C-93EC-723DDFC4576A}"/>
              </a:ext>
            </a:extLst>
          </p:cNvPr>
          <p:cNvSpPr/>
          <p:nvPr/>
        </p:nvSpPr>
        <p:spPr>
          <a:xfrm>
            <a:off x="5828653" y="4707680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0AB85DB9-2907-5D49-8D18-E47412E5D022}"/>
              </a:ext>
            </a:extLst>
          </p:cNvPr>
          <p:cNvSpPr/>
          <p:nvPr/>
        </p:nvSpPr>
        <p:spPr>
          <a:xfrm>
            <a:off x="5926338" y="4674062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98EB187-28F8-B046-A356-84B2A134C375}"/>
              </a:ext>
            </a:extLst>
          </p:cNvPr>
          <p:cNvSpPr/>
          <p:nvPr/>
        </p:nvSpPr>
        <p:spPr>
          <a:xfrm>
            <a:off x="6024023" y="4640444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8DB62659-496B-7547-B274-4A29D9E9606D}"/>
              </a:ext>
            </a:extLst>
          </p:cNvPr>
          <p:cNvSpPr/>
          <p:nvPr/>
        </p:nvSpPr>
        <p:spPr>
          <a:xfrm>
            <a:off x="6127078" y="4606826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5E3EDCF9-A4D9-4343-9BB8-3ADCC7AC41AF}"/>
              </a:ext>
            </a:extLst>
          </p:cNvPr>
          <p:cNvSpPr/>
          <p:nvPr/>
        </p:nvSpPr>
        <p:spPr>
          <a:xfrm>
            <a:off x="6230133" y="4579802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1FCDEB3D-8D8C-A849-BB65-3C5E3219CEE3}"/>
              </a:ext>
            </a:extLst>
          </p:cNvPr>
          <p:cNvSpPr/>
          <p:nvPr/>
        </p:nvSpPr>
        <p:spPr>
          <a:xfrm>
            <a:off x="6327818" y="4546184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A21C20C-4C40-F342-AE1D-EFBA931AB733}"/>
              </a:ext>
            </a:extLst>
          </p:cNvPr>
          <p:cNvSpPr/>
          <p:nvPr/>
        </p:nvSpPr>
        <p:spPr>
          <a:xfrm>
            <a:off x="6425503" y="4512566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AAAC61E-D7DB-6240-BB06-29694CCC87C1}"/>
              </a:ext>
            </a:extLst>
          </p:cNvPr>
          <p:cNvSpPr/>
          <p:nvPr/>
        </p:nvSpPr>
        <p:spPr>
          <a:xfrm>
            <a:off x="6528558" y="4478948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6289C130-2763-7C4C-8AB3-3B4B0AB082FF}"/>
              </a:ext>
            </a:extLst>
          </p:cNvPr>
          <p:cNvSpPr/>
          <p:nvPr/>
        </p:nvSpPr>
        <p:spPr>
          <a:xfrm>
            <a:off x="6628613" y="4414674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5BFF0156-F73E-8741-AD93-47DF67D717D6}"/>
              </a:ext>
            </a:extLst>
          </p:cNvPr>
          <p:cNvSpPr/>
          <p:nvPr/>
        </p:nvSpPr>
        <p:spPr>
          <a:xfrm>
            <a:off x="6726298" y="4322974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A036BF97-BE3E-0C40-99B3-A105F69311A8}"/>
              </a:ext>
            </a:extLst>
          </p:cNvPr>
          <p:cNvSpPr/>
          <p:nvPr/>
        </p:nvSpPr>
        <p:spPr>
          <a:xfrm>
            <a:off x="6823983" y="4237276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A08F7B2-A684-DD4A-BF35-A150F495AB4C}"/>
              </a:ext>
            </a:extLst>
          </p:cNvPr>
          <p:cNvSpPr/>
          <p:nvPr/>
        </p:nvSpPr>
        <p:spPr>
          <a:xfrm>
            <a:off x="6927038" y="4131340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A301E76-C761-E44D-9508-FCC14B22563F}"/>
              </a:ext>
            </a:extLst>
          </p:cNvPr>
          <p:cNvSpPr/>
          <p:nvPr/>
        </p:nvSpPr>
        <p:spPr>
          <a:xfrm>
            <a:off x="7030093" y="4013063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A7D9A24-F1A3-524B-B880-DD2FC866A1FD}"/>
              </a:ext>
            </a:extLst>
          </p:cNvPr>
          <p:cNvSpPr/>
          <p:nvPr/>
        </p:nvSpPr>
        <p:spPr>
          <a:xfrm>
            <a:off x="7127778" y="3902228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D0D26E57-B503-5141-AB36-236E7C3F6B36}"/>
              </a:ext>
            </a:extLst>
          </p:cNvPr>
          <p:cNvSpPr/>
          <p:nvPr/>
        </p:nvSpPr>
        <p:spPr>
          <a:xfrm>
            <a:off x="7225463" y="3794270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62ED7AE1-BF24-434A-8219-5763832834CD}"/>
              </a:ext>
            </a:extLst>
          </p:cNvPr>
          <p:cNvSpPr/>
          <p:nvPr/>
        </p:nvSpPr>
        <p:spPr>
          <a:xfrm>
            <a:off x="7328518" y="3709610"/>
            <a:ext cx="67235" cy="67235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CA27115D-05BE-554A-934C-0DAE7F07B840}"/>
              </a:ext>
            </a:extLst>
          </p:cNvPr>
          <p:cNvGrpSpPr/>
          <p:nvPr/>
        </p:nvGrpSpPr>
        <p:grpSpPr>
          <a:xfrm>
            <a:off x="4462999" y="5500369"/>
            <a:ext cx="88923" cy="90383"/>
            <a:chOff x="3395878" y="5425578"/>
            <a:chExt cx="99107" cy="100734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5C79187-F370-FB44-9D9D-D1E04C1C0781}"/>
                </a:ext>
              </a:extLst>
            </p:cNvPr>
            <p:cNvCxnSpPr>
              <a:cxnSpLocks/>
            </p:cNvCxnSpPr>
            <p:nvPr/>
          </p:nvCxnSpPr>
          <p:spPr>
            <a:xfrm>
              <a:off x="3395878" y="5425578"/>
              <a:ext cx="99107" cy="99107"/>
            </a:xfrm>
            <a:prstGeom prst="line">
              <a:avLst/>
            </a:prstGeom>
            <a:ln w="1905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5F32E1B1-6BD7-104B-8E5C-C717BA2EAC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5878" y="5427113"/>
              <a:ext cx="99107" cy="99199"/>
            </a:xfrm>
            <a:prstGeom prst="line">
              <a:avLst/>
            </a:prstGeom>
            <a:ln w="1905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F9171065-5D85-9949-9B36-710CEF4E9D58}"/>
              </a:ext>
            </a:extLst>
          </p:cNvPr>
          <p:cNvCxnSpPr>
            <a:cxnSpLocks/>
          </p:cNvCxnSpPr>
          <p:nvPr/>
        </p:nvCxnSpPr>
        <p:spPr>
          <a:xfrm flipV="1">
            <a:off x="4483935" y="5510745"/>
            <a:ext cx="125131" cy="49068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Group 57">
            <a:extLst>
              <a:ext uri="{FF2B5EF4-FFF2-40B4-BE49-F238E27FC236}">
                <a16:creationId xmlns:a16="http://schemas.microsoft.com/office/drawing/2014/main" id="{1CFA571E-8C11-E943-AFE5-29F9A6051E36}"/>
              </a:ext>
            </a:extLst>
          </p:cNvPr>
          <p:cNvGrpSpPr/>
          <p:nvPr/>
        </p:nvGrpSpPr>
        <p:grpSpPr>
          <a:xfrm>
            <a:off x="4644926" y="5304137"/>
            <a:ext cx="88923" cy="90383"/>
            <a:chOff x="3395878" y="5425578"/>
            <a:chExt cx="99107" cy="100734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5ED90A6E-D301-D94F-9C5B-A0901FBF9C17}"/>
                </a:ext>
              </a:extLst>
            </p:cNvPr>
            <p:cNvCxnSpPr>
              <a:cxnSpLocks/>
            </p:cNvCxnSpPr>
            <p:nvPr/>
          </p:nvCxnSpPr>
          <p:spPr>
            <a:xfrm>
              <a:off x="3395878" y="5425578"/>
              <a:ext cx="99107" cy="99107"/>
            </a:xfrm>
            <a:prstGeom prst="line">
              <a:avLst/>
            </a:prstGeom>
            <a:ln w="1905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7CE3475D-492F-B442-A217-4301B3CBF7F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5878" y="5427113"/>
              <a:ext cx="99107" cy="99199"/>
            </a:xfrm>
            <a:prstGeom prst="line">
              <a:avLst/>
            </a:prstGeom>
            <a:ln w="1905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F582605B-7B10-244C-B914-2C1CA27E637A}"/>
              </a:ext>
            </a:extLst>
          </p:cNvPr>
          <p:cNvCxnSpPr>
            <a:cxnSpLocks/>
          </p:cNvCxnSpPr>
          <p:nvPr/>
        </p:nvCxnSpPr>
        <p:spPr>
          <a:xfrm flipV="1">
            <a:off x="4680141" y="5254877"/>
            <a:ext cx="310985" cy="104827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4014DB42-D35D-5540-B66E-B81CB7FB817C}"/>
              </a:ext>
            </a:extLst>
          </p:cNvPr>
          <p:cNvGrpSpPr/>
          <p:nvPr/>
        </p:nvGrpSpPr>
        <p:grpSpPr>
          <a:xfrm>
            <a:off x="5008396" y="5024546"/>
            <a:ext cx="88923" cy="90383"/>
            <a:chOff x="3395878" y="5425578"/>
            <a:chExt cx="99107" cy="100734"/>
          </a:xfrm>
        </p:grpSpPr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C57E36E2-BF06-944F-AAD7-D4BA8D5DC97E}"/>
                </a:ext>
              </a:extLst>
            </p:cNvPr>
            <p:cNvCxnSpPr>
              <a:cxnSpLocks/>
            </p:cNvCxnSpPr>
            <p:nvPr/>
          </p:nvCxnSpPr>
          <p:spPr>
            <a:xfrm>
              <a:off x="3395878" y="5425578"/>
              <a:ext cx="99107" cy="99107"/>
            </a:xfrm>
            <a:prstGeom prst="line">
              <a:avLst/>
            </a:prstGeom>
            <a:ln w="1905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3F983991-EE4D-3D44-AE75-ABA6AE9F50F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5878" y="5427113"/>
              <a:ext cx="99107" cy="99199"/>
            </a:xfrm>
            <a:prstGeom prst="line">
              <a:avLst/>
            </a:prstGeom>
            <a:ln w="1905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7463F780-6045-9E41-9ACF-A63E2D3CCB99}"/>
              </a:ext>
            </a:extLst>
          </p:cNvPr>
          <p:cNvCxnSpPr>
            <a:cxnSpLocks/>
          </p:cNvCxnSpPr>
          <p:nvPr/>
        </p:nvCxnSpPr>
        <p:spPr>
          <a:xfrm flipV="1">
            <a:off x="5031344" y="4829386"/>
            <a:ext cx="727674" cy="255384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227DA59-1C78-C549-AD3D-C7DC1E66E683}"/>
              </a:ext>
            </a:extLst>
          </p:cNvPr>
          <p:cNvGrpSpPr/>
          <p:nvPr/>
        </p:nvGrpSpPr>
        <p:grpSpPr>
          <a:xfrm>
            <a:off x="5811299" y="4696105"/>
            <a:ext cx="88923" cy="90383"/>
            <a:chOff x="3395878" y="5425578"/>
            <a:chExt cx="99107" cy="100734"/>
          </a:xfrm>
        </p:grpSpPr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389040F2-51AB-8547-94AB-C4E97F5F2E06}"/>
                </a:ext>
              </a:extLst>
            </p:cNvPr>
            <p:cNvCxnSpPr>
              <a:cxnSpLocks/>
            </p:cNvCxnSpPr>
            <p:nvPr/>
          </p:nvCxnSpPr>
          <p:spPr>
            <a:xfrm>
              <a:off x="3395878" y="5425578"/>
              <a:ext cx="99107" cy="99107"/>
            </a:xfrm>
            <a:prstGeom prst="line">
              <a:avLst/>
            </a:prstGeom>
            <a:ln w="1905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6E22078-5433-6B4E-87BE-0670F26EB46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5878" y="5427113"/>
              <a:ext cx="99107" cy="99199"/>
            </a:xfrm>
            <a:prstGeom prst="line">
              <a:avLst/>
            </a:prstGeom>
            <a:ln w="1905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BDB2643B-50DE-9948-8C68-9245DB474B29}"/>
              </a:ext>
            </a:extLst>
          </p:cNvPr>
          <p:cNvCxnSpPr>
            <a:cxnSpLocks/>
          </p:cNvCxnSpPr>
          <p:nvPr/>
        </p:nvCxnSpPr>
        <p:spPr>
          <a:xfrm flipV="1">
            <a:off x="5855040" y="4634712"/>
            <a:ext cx="310407" cy="120176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67C0119C-33C5-6446-9448-7091B11D6EC5}"/>
              </a:ext>
            </a:extLst>
          </p:cNvPr>
          <p:cNvSpPr txBox="1"/>
          <p:nvPr/>
        </p:nvSpPr>
        <p:spPr>
          <a:xfrm>
            <a:off x="7481389" y="5660041"/>
            <a:ext cx="962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Packet #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5DD3246B-D95D-2249-8C12-0F13EE9DE2AB}"/>
              </a:ext>
            </a:extLst>
          </p:cNvPr>
          <p:cNvSpPr txBox="1"/>
          <p:nvPr/>
        </p:nvSpPr>
        <p:spPr>
          <a:xfrm>
            <a:off x="3750313" y="3532896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D67D1C1F-C0C1-BD46-8168-1744DB31985C}"/>
              </a:ext>
            </a:extLst>
          </p:cNvPr>
          <p:cNvGrpSpPr/>
          <p:nvPr/>
        </p:nvGrpSpPr>
        <p:grpSpPr>
          <a:xfrm>
            <a:off x="6715453" y="4315281"/>
            <a:ext cx="88923" cy="90383"/>
            <a:chOff x="3395878" y="5425578"/>
            <a:chExt cx="99107" cy="100734"/>
          </a:xfrm>
        </p:grpSpPr>
        <p:cxnSp>
          <p:nvCxnSpPr>
            <p:cNvPr id="69" name="Straight Connector 68">
              <a:extLst>
                <a:ext uri="{FF2B5EF4-FFF2-40B4-BE49-F238E27FC236}">
                  <a16:creationId xmlns:a16="http://schemas.microsoft.com/office/drawing/2014/main" id="{8EF9E3E0-0F8E-9A47-9E9B-429F9E035C34}"/>
                </a:ext>
              </a:extLst>
            </p:cNvPr>
            <p:cNvCxnSpPr>
              <a:cxnSpLocks/>
            </p:cNvCxnSpPr>
            <p:nvPr/>
          </p:nvCxnSpPr>
          <p:spPr>
            <a:xfrm>
              <a:off x="3395878" y="5425578"/>
              <a:ext cx="99107" cy="99107"/>
            </a:xfrm>
            <a:prstGeom prst="line">
              <a:avLst/>
            </a:prstGeom>
            <a:ln w="1905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E08E0E95-BC1A-EF45-9F8B-F7C5AC86D9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395878" y="5427113"/>
              <a:ext cx="99107" cy="99199"/>
            </a:xfrm>
            <a:prstGeom prst="line">
              <a:avLst/>
            </a:prstGeom>
            <a:ln w="19050">
              <a:solidFill>
                <a:srgbClr val="0432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C15FBEE-3D77-4F40-9AD4-FBF74E1F6741}"/>
              </a:ext>
            </a:extLst>
          </p:cNvPr>
          <p:cNvCxnSpPr>
            <a:cxnSpLocks/>
          </p:cNvCxnSpPr>
          <p:nvPr/>
        </p:nvCxnSpPr>
        <p:spPr>
          <a:xfrm flipV="1">
            <a:off x="6749339" y="3721031"/>
            <a:ext cx="645956" cy="648996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4DC68DE-BFDC-E048-9069-561FDA0C8041}"/>
              </a:ext>
            </a:extLst>
          </p:cNvPr>
          <p:cNvCxnSpPr>
            <a:cxnSpLocks/>
          </p:cNvCxnSpPr>
          <p:nvPr/>
        </p:nvCxnSpPr>
        <p:spPr>
          <a:xfrm flipV="1">
            <a:off x="5859078" y="4670717"/>
            <a:ext cx="202377" cy="72496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4266CE88-50D3-1641-ACD1-279ABFD1AC78}"/>
              </a:ext>
            </a:extLst>
          </p:cNvPr>
          <p:cNvCxnSpPr>
            <a:cxnSpLocks/>
          </p:cNvCxnSpPr>
          <p:nvPr/>
        </p:nvCxnSpPr>
        <p:spPr>
          <a:xfrm flipV="1">
            <a:off x="5855040" y="4703012"/>
            <a:ext cx="115490" cy="44110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93A33960-FB51-A745-A03C-1AD1C8EEFF0D}"/>
              </a:ext>
            </a:extLst>
          </p:cNvPr>
          <p:cNvCxnSpPr>
            <a:cxnSpLocks/>
          </p:cNvCxnSpPr>
          <p:nvPr/>
        </p:nvCxnSpPr>
        <p:spPr>
          <a:xfrm flipV="1">
            <a:off x="5855040" y="4611120"/>
            <a:ext cx="403544" cy="128196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59965548-DCC5-6042-BF96-330B9DC9BA14}"/>
              </a:ext>
            </a:extLst>
          </p:cNvPr>
          <p:cNvCxnSpPr>
            <a:cxnSpLocks/>
          </p:cNvCxnSpPr>
          <p:nvPr/>
        </p:nvCxnSpPr>
        <p:spPr>
          <a:xfrm flipV="1">
            <a:off x="5855040" y="4580470"/>
            <a:ext cx="525281" cy="164818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2EE99E9-97F2-5240-871D-23A33CDA2F2C}"/>
              </a:ext>
            </a:extLst>
          </p:cNvPr>
          <p:cNvCxnSpPr>
            <a:cxnSpLocks/>
          </p:cNvCxnSpPr>
          <p:nvPr/>
        </p:nvCxnSpPr>
        <p:spPr>
          <a:xfrm flipV="1">
            <a:off x="5850028" y="4549579"/>
            <a:ext cx="619620" cy="189684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640B97B9-FBD0-3A4E-9B50-D25AE9857062}"/>
              </a:ext>
            </a:extLst>
          </p:cNvPr>
          <p:cNvCxnSpPr>
            <a:cxnSpLocks/>
          </p:cNvCxnSpPr>
          <p:nvPr/>
        </p:nvCxnSpPr>
        <p:spPr>
          <a:xfrm flipV="1">
            <a:off x="5850028" y="4508855"/>
            <a:ext cx="719292" cy="229335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9FB4DAD-6F96-EA47-8E91-0BACF427C105}"/>
              </a:ext>
            </a:extLst>
          </p:cNvPr>
          <p:cNvCxnSpPr>
            <a:cxnSpLocks/>
          </p:cNvCxnSpPr>
          <p:nvPr/>
        </p:nvCxnSpPr>
        <p:spPr>
          <a:xfrm flipV="1">
            <a:off x="5847051" y="4447607"/>
            <a:ext cx="822201" cy="296983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D253334A-DDE5-4841-B0F4-E3BA5B78DA2A}"/>
              </a:ext>
            </a:extLst>
          </p:cNvPr>
          <p:cNvCxnSpPr>
            <a:cxnSpLocks/>
          </p:cNvCxnSpPr>
          <p:nvPr/>
        </p:nvCxnSpPr>
        <p:spPr>
          <a:xfrm flipV="1">
            <a:off x="5847051" y="4351570"/>
            <a:ext cx="929375" cy="389796"/>
          </a:xfrm>
          <a:prstGeom prst="line">
            <a:avLst/>
          </a:prstGeom>
          <a:ln w="28575">
            <a:solidFill>
              <a:srgbClr val="0432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480B335-EC33-4D46-9F1E-252EC020E754}"/>
              </a:ext>
            </a:extLst>
          </p:cNvPr>
          <p:cNvGrpSpPr/>
          <p:nvPr/>
        </p:nvGrpSpPr>
        <p:grpSpPr>
          <a:xfrm>
            <a:off x="6550099" y="4261641"/>
            <a:ext cx="926095" cy="369332"/>
            <a:chOff x="6073021" y="4315436"/>
            <a:chExt cx="926095" cy="369332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62E1F00E-F372-CB43-8EF0-F119CC0FD92E}"/>
                </a:ext>
              </a:extLst>
            </p:cNvPr>
            <p:cNvCxnSpPr>
              <a:cxnSpLocks/>
            </p:cNvCxnSpPr>
            <p:nvPr/>
          </p:nvCxnSpPr>
          <p:spPr>
            <a:xfrm>
              <a:off x="6073021" y="4573385"/>
              <a:ext cx="398480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A7E282FA-6FF9-904D-BBFF-C90683A178C7}"/>
                </a:ext>
              </a:extLst>
            </p:cNvPr>
            <p:cNvCxnSpPr>
              <a:cxnSpLocks/>
            </p:cNvCxnSpPr>
            <p:nvPr/>
          </p:nvCxnSpPr>
          <p:spPr>
            <a:xfrm>
              <a:off x="6073021" y="4495451"/>
              <a:ext cx="398480" cy="0"/>
            </a:xfrm>
            <a:prstGeom prst="line">
              <a:avLst/>
            </a:prstGeom>
            <a:ln w="127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Arrow Connector 92">
              <a:extLst>
                <a:ext uri="{FF2B5EF4-FFF2-40B4-BE49-F238E27FC236}">
                  <a16:creationId xmlns:a16="http://schemas.microsoft.com/office/drawing/2014/main" id="{38FE1265-BD1C-4348-B6BB-1A68D97517EE}"/>
                </a:ext>
              </a:extLst>
            </p:cNvPr>
            <p:cNvCxnSpPr>
              <a:cxnSpLocks/>
            </p:cNvCxnSpPr>
            <p:nvPr/>
          </p:nvCxnSpPr>
          <p:spPr>
            <a:xfrm>
              <a:off x="6439182" y="4492394"/>
              <a:ext cx="0" cy="80991"/>
            </a:xfrm>
            <a:prstGeom prst="straightConnector1">
              <a:avLst/>
            </a:prstGeom>
            <a:ln w="12700">
              <a:solidFill>
                <a:srgbClr val="FF0000"/>
              </a:solidFill>
              <a:headEnd type="none" w="sm" len="sm"/>
              <a:tailEnd type="none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4EE1F0E7-2921-514A-8F4A-0CDBB0234B6F}"/>
                </a:ext>
              </a:extLst>
            </p:cNvPr>
            <p:cNvSpPr txBox="1"/>
            <p:nvPr/>
          </p:nvSpPr>
          <p:spPr>
            <a:xfrm>
              <a:off x="6553481" y="4315436"/>
              <a:ext cx="445635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0" tIns="0" rIns="0" bIns="0" rtlCol="0">
              <a:spAutoFit/>
            </a:bodyPr>
            <a:lstStyle/>
            <a:p>
              <a:r>
                <a:rPr lang="en-US" sz="2400" dirty="0">
                  <a:solidFill>
                    <a:srgbClr val="FF0000"/>
                  </a:solidFill>
                </a:rPr>
                <a:t>&gt;</a:t>
              </a:r>
              <a:r>
                <a:rPr lang="en-US" dirty="0">
                  <a:solidFill>
                    <a:srgbClr val="FF0000"/>
                  </a:solidFill>
                </a:rPr>
                <a:t> </a:t>
              </a:r>
              <a:r>
                <a:rPr lang="en-US" sz="2400" i="1" dirty="0" err="1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th</a:t>
              </a:r>
              <a:endParaRPr lang="en-US" i="1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3214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2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2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2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6" dur="2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00"/>
                            </p:stCondLst>
                            <p:childTnLst>
                              <p:par>
                                <p:cTn id="5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2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2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200"/>
                            </p:stCondLst>
                            <p:childTnLst>
                              <p:par>
                                <p:cTn id="6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2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2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0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2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"/>
                            </p:stCondLst>
                            <p:childTnLst>
                              <p:par>
                                <p:cTn id="9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4" dur="2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2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200"/>
                            </p:stCondLst>
                            <p:childTnLst>
                              <p:par>
                                <p:cTn id="10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2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2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2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6" dur="2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9" dur="2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2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2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2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2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2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0" dur="2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2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6" dur="2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200"/>
                            </p:stCondLst>
                            <p:childTnLst>
                              <p:par>
                                <p:cTn id="1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0" dur="2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C6D62-345C-184C-8878-BDC84411C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85E4D-C5B2-BD45-8AB7-2F7B8F635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53800" cy="4351338"/>
          </a:xfrm>
        </p:spPr>
        <p:txBody>
          <a:bodyPr/>
          <a:lstStyle/>
          <a:p>
            <a:r>
              <a:rPr lang="en-US" dirty="0"/>
              <a:t>Prototype in Linux 4.4</a:t>
            </a:r>
          </a:p>
          <a:p>
            <a:r>
              <a:rPr lang="en-US" dirty="0"/>
              <a:t>Lightweight recorder </a:t>
            </a:r>
            <a:r>
              <a:rPr lang="en-US" sz="2400" dirty="0"/>
              <a:t>(packet stream mutations, 3 types of kernel non-determinism)</a:t>
            </a:r>
            <a:endParaRPr lang="en-US" dirty="0"/>
          </a:p>
          <a:p>
            <a:pPr lvl="1"/>
            <a:r>
              <a:rPr lang="en-US" dirty="0"/>
              <a:t>Storage: 2.1%~3.1% compared to compressed packet header traces.</a:t>
            </a:r>
          </a:p>
          <a:p>
            <a:pPr lvl="1"/>
            <a:r>
              <a:rPr lang="en-US" dirty="0"/>
              <a:t>CPU: &lt; 1.49%</a:t>
            </a:r>
          </a:p>
          <a:p>
            <a:r>
              <a:rPr lang="en-US" dirty="0"/>
              <a:t>All data are recorded on end hosts. </a:t>
            </a:r>
          </a:p>
          <a:p>
            <a:r>
              <a:rPr lang="en-US" dirty="0"/>
              <a:t>Just need 139 lines of changes to Linux TCP.</a:t>
            </a:r>
          </a:p>
          <a:p>
            <a:r>
              <a:rPr lang="en-US" dirty="0"/>
              <a:t>Open source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F843D9-15B0-134F-8628-1CBEDE271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26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RTO problem in testbed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senders to one receiver</a:t>
            </a:r>
          </a:p>
          <a:p>
            <a:pPr lvl="1"/>
            <a:r>
              <a:rPr lang="en-US" dirty="0"/>
              <a:t>2 long flows (20MB) and 1 short flow (30KB)</a:t>
            </a:r>
          </a:p>
          <a:p>
            <a:r>
              <a:rPr lang="en-US" dirty="0"/>
              <a:t>The short flow experiences 49 </a:t>
            </a:r>
            <a:r>
              <a:rPr lang="en-US" dirty="0" err="1"/>
              <a:t>ms</a:t>
            </a:r>
            <a:r>
              <a:rPr lang="en-US" dirty="0"/>
              <a:t> delay (2 orders of magnitude higher than expected)</a:t>
            </a:r>
          </a:p>
          <a:p>
            <a:pPr lvl="1"/>
            <a:r>
              <a:rPr lang="en-US" dirty="0"/>
              <a:t>In contrast, retransmission timeout (RTO) is 16ms</a:t>
            </a:r>
          </a:p>
          <a:p>
            <a:r>
              <a:rPr lang="en-US" dirty="0"/>
              <a:t>TCP counters are not enough: they shows 2 RTO, but 2*16 &lt; 49.</a:t>
            </a: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09504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RTO problem in testbed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A5D80A-50AE-8843-A7CA-B769AD0F761E}" type="slidenum">
              <a:rPr lang="en-US" smtClean="0"/>
              <a:t>35</a:t>
            </a:fld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52C9AAC-F073-1647-AD62-80B4DAE43E38}"/>
              </a:ext>
            </a:extLst>
          </p:cNvPr>
          <p:cNvCxnSpPr>
            <a:cxnSpLocks/>
          </p:cNvCxnSpPr>
          <p:nvPr/>
        </p:nvCxnSpPr>
        <p:spPr>
          <a:xfrm flipV="1">
            <a:off x="8658951" y="1124262"/>
            <a:ext cx="0" cy="4894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65A975-8FA2-D54B-9656-B9595D3148A5}"/>
              </a:ext>
            </a:extLst>
          </p:cNvPr>
          <p:cNvCxnSpPr>
            <a:cxnSpLocks/>
          </p:cNvCxnSpPr>
          <p:nvPr/>
        </p:nvCxnSpPr>
        <p:spPr>
          <a:xfrm flipV="1">
            <a:off x="10415068" y="1124262"/>
            <a:ext cx="0" cy="4894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BDA8280-10CA-9742-9417-D2DF68FCCC6F}"/>
              </a:ext>
            </a:extLst>
          </p:cNvPr>
          <p:cNvCxnSpPr>
            <a:cxnSpLocks/>
          </p:cNvCxnSpPr>
          <p:nvPr/>
        </p:nvCxnSpPr>
        <p:spPr>
          <a:xfrm flipV="1">
            <a:off x="8637484" y="5233365"/>
            <a:ext cx="1777584" cy="539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7DA92B7-8C1A-D24B-835B-29454D40F484}"/>
              </a:ext>
            </a:extLst>
          </p:cNvPr>
          <p:cNvCxnSpPr>
            <a:cxnSpLocks/>
          </p:cNvCxnSpPr>
          <p:nvPr/>
        </p:nvCxnSpPr>
        <p:spPr>
          <a:xfrm flipV="1">
            <a:off x="8637484" y="4979809"/>
            <a:ext cx="1777584" cy="569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6A77FD1-9A92-214B-80DF-D5C8292AEB66}"/>
              </a:ext>
            </a:extLst>
          </p:cNvPr>
          <p:cNvCxnSpPr>
            <a:cxnSpLocks/>
          </p:cNvCxnSpPr>
          <p:nvPr/>
        </p:nvCxnSpPr>
        <p:spPr>
          <a:xfrm flipH="1" flipV="1">
            <a:off x="8637484" y="4782688"/>
            <a:ext cx="1777584" cy="420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33826F-4769-6749-BFE7-830734B004DA}"/>
              </a:ext>
            </a:extLst>
          </p:cNvPr>
          <p:cNvCxnSpPr>
            <a:cxnSpLocks/>
          </p:cNvCxnSpPr>
          <p:nvPr/>
        </p:nvCxnSpPr>
        <p:spPr>
          <a:xfrm flipH="1" flipV="1">
            <a:off x="8658951" y="4518299"/>
            <a:ext cx="1756117" cy="431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6A861F4-2016-CD41-8090-0A89B53B6A77}"/>
              </a:ext>
            </a:extLst>
          </p:cNvPr>
          <p:cNvCxnSpPr>
            <a:cxnSpLocks/>
          </p:cNvCxnSpPr>
          <p:nvPr/>
        </p:nvCxnSpPr>
        <p:spPr>
          <a:xfrm>
            <a:off x="9526276" y="5643875"/>
            <a:ext cx="0" cy="374753"/>
          </a:xfrm>
          <a:prstGeom prst="straightConnector1">
            <a:avLst/>
          </a:prstGeom>
          <a:ln w="76200"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BBC5C53-C365-C548-97BA-ECF6A6F73723}"/>
              </a:ext>
            </a:extLst>
          </p:cNvPr>
          <p:cNvCxnSpPr>
            <a:cxnSpLocks/>
          </p:cNvCxnSpPr>
          <p:nvPr/>
        </p:nvCxnSpPr>
        <p:spPr>
          <a:xfrm flipV="1">
            <a:off x="8637484" y="4919793"/>
            <a:ext cx="1274164" cy="4297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473C0C4-51FA-F741-9B1B-23A73D020A3E}"/>
              </a:ext>
            </a:extLst>
          </p:cNvPr>
          <p:cNvCxnSpPr>
            <a:cxnSpLocks/>
          </p:cNvCxnSpPr>
          <p:nvPr/>
        </p:nvCxnSpPr>
        <p:spPr>
          <a:xfrm flipV="1">
            <a:off x="8637484" y="4683190"/>
            <a:ext cx="1274164" cy="4298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C03D3A1-0952-A243-AD1A-846978E9B521}"/>
              </a:ext>
            </a:extLst>
          </p:cNvPr>
          <p:cNvCxnSpPr>
            <a:cxnSpLocks/>
          </p:cNvCxnSpPr>
          <p:nvPr/>
        </p:nvCxnSpPr>
        <p:spPr>
          <a:xfrm flipV="1">
            <a:off x="8637484" y="4415098"/>
            <a:ext cx="1277757" cy="4310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464AE46-BBA0-AA4E-BA05-63111F3A98EB}"/>
              </a:ext>
            </a:extLst>
          </p:cNvPr>
          <p:cNvCxnSpPr>
            <a:cxnSpLocks/>
          </p:cNvCxnSpPr>
          <p:nvPr/>
        </p:nvCxnSpPr>
        <p:spPr>
          <a:xfrm flipV="1">
            <a:off x="8637484" y="3581704"/>
            <a:ext cx="1799051" cy="405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C847D7C5-836D-0944-A787-F6A2283E0653}"/>
              </a:ext>
            </a:extLst>
          </p:cNvPr>
          <p:cNvSpPr txBox="1"/>
          <p:nvPr/>
        </p:nvSpPr>
        <p:spPr>
          <a:xfrm>
            <a:off x="8276477" y="567587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4428C99-FB74-F948-8824-522DABD376B0}"/>
              </a:ext>
            </a:extLst>
          </p:cNvPr>
          <p:cNvSpPr txBox="1"/>
          <p:nvPr/>
        </p:nvSpPr>
        <p:spPr>
          <a:xfrm>
            <a:off x="8276476" y="54165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3F0DE03-4345-084C-BE6A-A5437B59981C}"/>
              </a:ext>
            </a:extLst>
          </p:cNvPr>
          <p:cNvSpPr txBox="1"/>
          <p:nvPr/>
        </p:nvSpPr>
        <p:spPr>
          <a:xfrm>
            <a:off x="8280111" y="51669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73A4293-DB46-B341-8D99-93DC003F79B5}"/>
              </a:ext>
            </a:extLst>
          </p:cNvPr>
          <p:cNvSpPr txBox="1"/>
          <p:nvPr/>
        </p:nvSpPr>
        <p:spPr>
          <a:xfrm>
            <a:off x="8283746" y="492832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97AB127-BA61-0B40-B554-40F425452495}"/>
              </a:ext>
            </a:extLst>
          </p:cNvPr>
          <p:cNvSpPr txBox="1"/>
          <p:nvPr/>
        </p:nvSpPr>
        <p:spPr>
          <a:xfrm>
            <a:off x="8283745" y="46773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787D681-CAFE-6842-96AF-AE9E765F26E9}"/>
              </a:ext>
            </a:extLst>
          </p:cNvPr>
          <p:cNvSpPr txBox="1"/>
          <p:nvPr/>
        </p:nvSpPr>
        <p:spPr>
          <a:xfrm>
            <a:off x="8276476" y="375481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3913735-E36A-EE48-9523-8FEAA372C58C}"/>
              </a:ext>
            </a:extLst>
          </p:cNvPr>
          <p:cNvCxnSpPr>
            <a:cxnSpLocks/>
          </p:cNvCxnSpPr>
          <p:nvPr/>
        </p:nvCxnSpPr>
        <p:spPr>
          <a:xfrm flipV="1">
            <a:off x="8658951" y="2812898"/>
            <a:ext cx="1777584" cy="366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218964F2-58DA-8848-A603-02B505C64DE1}"/>
              </a:ext>
            </a:extLst>
          </p:cNvPr>
          <p:cNvSpPr txBox="1"/>
          <p:nvPr/>
        </p:nvSpPr>
        <p:spPr>
          <a:xfrm>
            <a:off x="8297943" y="29476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77BB33C-4616-C54E-A35D-A1BB34986659}"/>
              </a:ext>
            </a:extLst>
          </p:cNvPr>
          <p:cNvSpPr txBox="1"/>
          <p:nvPr/>
        </p:nvSpPr>
        <p:spPr>
          <a:xfrm>
            <a:off x="7383916" y="4019107"/>
            <a:ext cx="861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16ms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1B6C7190-24C3-B842-B9C2-B6A61A95C87B}"/>
              </a:ext>
            </a:extLst>
          </p:cNvPr>
          <p:cNvCxnSpPr/>
          <p:nvPr/>
        </p:nvCxnSpPr>
        <p:spPr>
          <a:xfrm flipH="1">
            <a:off x="8039365" y="3983675"/>
            <a:ext cx="6789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BCF7DBA2-5859-2C47-BD3D-71C3DCB16C29}"/>
              </a:ext>
            </a:extLst>
          </p:cNvPr>
          <p:cNvCxnSpPr/>
          <p:nvPr/>
        </p:nvCxnSpPr>
        <p:spPr>
          <a:xfrm flipH="1">
            <a:off x="8039364" y="4518299"/>
            <a:ext cx="6789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4BF16F56-2546-6641-A8E8-BB6554FCA7FD}"/>
              </a:ext>
            </a:extLst>
          </p:cNvPr>
          <p:cNvCxnSpPr/>
          <p:nvPr/>
        </p:nvCxnSpPr>
        <p:spPr>
          <a:xfrm>
            <a:off x="8157799" y="3983675"/>
            <a:ext cx="0" cy="53462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E1342F69-86C8-7B4F-9516-3C3CE20250FD}"/>
              </a:ext>
            </a:extLst>
          </p:cNvPr>
          <p:cNvCxnSpPr/>
          <p:nvPr/>
        </p:nvCxnSpPr>
        <p:spPr>
          <a:xfrm flipH="1">
            <a:off x="8039364" y="3179734"/>
            <a:ext cx="6789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A9B3FE4D-91DF-C74B-9FB2-F44C0CA97E55}"/>
              </a:ext>
            </a:extLst>
          </p:cNvPr>
          <p:cNvCxnSpPr>
            <a:cxnSpLocks/>
          </p:cNvCxnSpPr>
          <p:nvPr/>
        </p:nvCxnSpPr>
        <p:spPr>
          <a:xfrm>
            <a:off x="8157798" y="3179734"/>
            <a:ext cx="0" cy="80394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BA611790-CD22-724D-91EE-0C5AC8E4C905}"/>
              </a:ext>
            </a:extLst>
          </p:cNvPr>
          <p:cNvSpPr txBox="1"/>
          <p:nvPr/>
        </p:nvSpPr>
        <p:spPr>
          <a:xfrm>
            <a:off x="7383916" y="3315738"/>
            <a:ext cx="861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32ms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456F832-5FAD-4543-BA32-D9924018B3A4}"/>
              </a:ext>
            </a:extLst>
          </p:cNvPr>
          <p:cNvCxnSpPr>
            <a:cxnSpLocks/>
          </p:cNvCxnSpPr>
          <p:nvPr/>
        </p:nvCxnSpPr>
        <p:spPr>
          <a:xfrm flipH="1" flipV="1">
            <a:off x="8637484" y="2548510"/>
            <a:ext cx="1777585" cy="262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CE95FA08-F79F-4648-8ABD-C898A762D2D0}"/>
              </a:ext>
            </a:extLst>
          </p:cNvPr>
          <p:cNvCxnSpPr>
            <a:cxnSpLocks/>
          </p:cNvCxnSpPr>
          <p:nvPr/>
        </p:nvCxnSpPr>
        <p:spPr>
          <a:xfrm flipV="1">
            <a:off x="8680419" y="2218976"/>
            <a:ext cx="1706251" cy="333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1782C0E9-B01C-2148-8079-20C6C59E2C2F}"/>
              </a:ext>
            </a:extLst>
          </p:cNvPr>
          <p:cNvCxnSpPr>
            <a:cxnSpLocks/>
          </p:cNvCxnSpPr>
          <p:nvPr/>
        </p:nvCxnSpPr>
        <p:spPr>
          <a:xfrm flipV="1">
            <a:off x="8669684" y="2006411"/>
            <a:ext cx="1740015" cy="369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4E0058DF-EF81-FD4C-859E-1BB5FB73E2ED}"/>
              </a:ext>
            </a:extLst>
          </p:cNvPr>
          <p:cNvSpPr txBox="1"/>
          <p:nvPr/>
        </p:nvSpPr>
        <p:spPr>
          <a:xfrm>
            <a:off x="8302533" y="2363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1741ADF-986A-CC42-8110-72F2EFBFBD7E}"/>
              </a:ext>
            </a:extLst>
          </p:cNvPr>
          <p:cNvSpPr txBox="1"/>
          <p:nvPr/>
        </p:nvSpPr>
        <p:spPr>
          <a:xfrm>
            <a:off x="8313266" y="21252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7DB29EEB-C9BF-0C4E-987D-E9A297FA887D}"/>
              </a:ext>
            </a:extLst>
          </p:cNvPr>
          <p:cNvCxnSpPr>
            <a:cxnSpLocks/>
          </p:cNvCxnSpPr>
          <p:nvPr/>
        </p:nvCxnSpPr>
        <p:spPr>
          <a:xfrm flipH="1" flipV="1">
            <a:off x="8648216" y="1762146"/>
            <a:ext cx="1756117" cy="431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FCB95DF3-4B1C-F844-9BD4-91C6847F0E34}"/>
              </a:ext>
            </a:extLst>
          </p:cNvPr>
          <p:cNvCxnSpPr>
            <a:cxnSpLocks/>
          </p:cNvCxnSpPr>
          <p:nvPr/>
        </p:nvCxnSpPr>
        <p:spPr>
          <a:xfrm flipH="1" flipV="1">
            <a:off x="8630553" y="1581508"/>
            <a:ext cx="1756117" cy="431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36A0AE61-14E4-4244-9503-3054A22A297B}"/>
              </a:ext>
            </a:extLst>
          </p:cNvPr>
          <p:cNvSpPr txBox="1"/>
          <p:nvPr/>
        </p:nvSpPr>
        <p:spPr>
          <a:xfrm>
            <a:off x="3119760" y="1690688"/>
            <a:ext cx="3512757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Diagnosis Info: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2 RTO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Exponential </a:t>
            </a:r>
            <a:r>
              <a:rPr lang="en-US" sz="2800" dirty="0" err="1"/>
              <a:t>backoff</a:t>
            </a:r>
            <a:endParaRPr lang="en-US" sz="2800" dirty="0"/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28939DE-12C6-E647-82B5-4704E7B09B5E}"/>
              </a:ext>
            </a:extLst>
          </p:cNvPr>
          <p:cNvSpPr txBox="1"/>
          <p:nvPr/>
        </p:nvSpPr>
        <p:spPr>
          <a:xfrm>
            <a:off x="8200415" y="6165765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Sender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45BB0BEE-17F2-6F4F-88C0-0437D4BC8FC5}"/>
              </a:ext>
            </a:extLst>
          </p:cNvPr>
          <p:cNvSpPr txBox="1"/>
          <p:nvPr/>
        </p:nvSpPr>
        <p:spPr>
          <a:xfrm>
            <a:off x="10026139" y="6165765"/>
            <a:ext cx="98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Receiver</a:t>
            </a:r>
          </a:p>
        </p:txBody>
      </p:sp>
      <p:sp>
        <p:nvSpPr>
          <p:cNvPr id="114" name="Rounded Rectangular Callout 113">
            <a:extLst>
              <a:ext uri="{FF2B5EF4-FFF2-40B4-BE49-F238E27FC236}">
                <a16:creationId xmlns:a16="http://schemas.microsoft.com/office/drawing/2014/main" id="{792BC9C6-10A1-D04D-9B15-3C3457D6191B}"/>
              </a:ext>
            </a:extLst>
          </p:cNvPr>
          <p:cNvSpPr/>
          <p:nvPr/>
        </p:nvSpPr>
        <p:spPr>
          <a:xfrm>
            <a:off x="10443467" y="2534651"/>
            <a:ext cx="1727718" cy="701554"/>
          </a:xfrm>
          <a:prstGeom prst="wedgeRoundRectCallout">
            <a:avLst>
              <a:gd name="adj1" fmla="val -46640"/>
              <a:gd name="adj2" fmla="val 91748"/>
              <a:gd name="adj3" fmla="val 16667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t"/>
          <a:lstStyle/>
          <a:p>
            <a:r>
              <a:rPr lang="en-US" dirty="0">
                <a:solidFill>
                  <a:schemeClr val="tx1"/>
                </a:solidFill>
              </a:rPr>
              <a:t>Why the receiver doesn’t ACK?</a:t>
            </a:r>
          </a:p>
        </p:txBody>
      </p:sp>
    </p:spTree>
    <p:extLst>
      <p:ext uri="{BB962C8B-B14F-4D97-AF65-F5344CB8AC3E}">
        <p14:creationId xmlns:p14="http://schemas.microsoft.com/office/powerpoint/2010/main" val="2222345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00"/>
                            </p:stCondLst>
                            <p:childTnLst>
                              <p:par>
                                <p:cTn id="7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6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500"/>
                            </p:stCondLst>
                            <p:childTnLst>
                              <p:par>
                                <p:cTn id="10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1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8" grpId="0"/>
      <p:bldP spid="59" grpId="0"/>
      <p:bldP spid="60" grpId="0"/>
      <p:bldP spid="61" grpId="0"/>
      <p:bldP spid="63" grpId="0"/>
      <p:bldP spid="68" grpId="0"/>
      <p:bldP spid="78" grpId="0"/>
      <p:bldP spid="95" grpId="0"/>
      <p:bldP spid="96" grpId="0"/>
      <p:bldP spid="11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RTO problem in testbed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A5D80A-50AE-8843-A7CA-B769AD0F761E}" type="slidenum">
              <a:rPr lang="en-US" smtClean="0"/>
              <a:t>36</a:t>
            </a:fld>
            <a:endParaRPr lang="en-US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52C9AAC-F073-1647-AD62-80B4DAE43E38}"/>
              </a:ext>
            </a:extLst>
          </p:cNvPr>
          <p:cNvCxnSpPr>
            <a:cxnSpLocks/>
          </p:cNvCxnSpPr>
          <p:nvPr/>
        </p:nvCxnSpPr>
        <p:spPr>
          <a:xfrm flipV="1">
            <a:off x="8658951" y="1124262"/>
            <a:ext cx="0" cy="4894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B65A975-8FA2-D54B-9656-B9595D3148A5}"/>
              </a:ext>
            </a:extLst>
          </p:cNvPr>
          <p:cNvCxnSpPr>
            <a:cxnSpLocks/>
          </p:cNvCxnSpPr>
          <p:nvPr/>
        </p:nvCxnSpPr>
        <p:spPr>
          <a:xfrm flipV="1">
            <a:off x="10415068" y="1124262"/>
            <a:ext cx="0" cy="489436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DBDA8280-10CA-9742-9417-D2DF68FCCC6F}"/>
              </a:ext>
            </a:extLst>
          </p:cNvPr>
          <p:cNvCxnSpPr>
            <a:cxnSpLocks/>
          </p:cNvCxnSpPr>
          <p:nvPr/>
        </p:nvCxnSpPr>
        <p:spPr>
          <a:xfrm flipV="1">
            <a:off x="8637484" y="5233365"/>
            <a:ext cx="1777584" cy="53964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07DA92B7-8C1A-D24B-835B-29454D40F484}"/>
              </a:ext>
            </a:extLst>
          </p:cNvPr>
          <p:cNvCxnSpPr>
            <a:cxnSpLocks/>
          </p:cNvCxnSpPr>
          <p:nvPr/>
        </p:nvCxnSpPr>
        <p:spPr>
          <a:xfrm flipV="1">
            <a:off x="8637484" y="4979809"/>
            <a:ext cx="1777584" cy="5696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16A77FD1-9A92-214B-80DF-D5C8292AEB66}"/>
              </a:ext>
            </a:extLst>
          </p:cNvPr>
          <p:cNvCxnSpPr>
            <a:cxnSpLocks/>
          </p:cNvCxnSpPr>
          <p:nvPr/>
        </p:nvCxnSpPr>
        <p:spPr>
          <a:xfrm flipH="1" flipV="1">
            <a:off x="8637484" y="4782688"/>
            <a:ext cx="1777584" cy="4206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E633826F-4769-6749-BFE7-830734B004DA}"/>
              </a:ext>
            </a:extLst>
          </p:cNvPr>
          <p:cNvCxnSpPr>
            <a:cxnSpLocks/>
          </p:cNvCxnSpPr>
          <p:nvPr/>
        </p:nvCxnSpPr>
        <p:spPr>
          <a:xfrm flipH="1" flipV="1">
            <a:off x="8658951" y="4518299"/>
            <a:ext cx="1756117" cy="431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6A861F4-2016-CD41-8090-0A89B53B6A77}"/>
              </a:ext>
            </a:extLst>
          </p:cNvPr>
          <p:cNvCxnSpPr>
            <a:cxnSpLocks/>
          </p:cNvCxnSpPr>
          <p:nvPr/>
        </p:nvCxnSpPr>
        <p:spPr>
          <a:xfrm>
            <a:off x="9526276" y="5643875"/>
            <a:ext cx="0" cy="374753"/>
          </a:xfrm>
          <a:prstGeom prst="straightConnector1">
            <a:avLst/>
          </a:prstGeom>
          <a:ln w="76200"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6BBC5C53-C365-C548-97BA-ECF6A6F73723}"/>
              </a:ext>
            </a:extLst>
          </p:cNvPr>
          <p:cNvCxnSpPr>
            <a:cxnSpLocks/>
          </p:cNvCxnSpPr>
          <p:nvPr/>
        </p:nvCxnSpPr>
        <p:spPr>
          <a:xfrm flipV="1">
            <a:off x="8637484" y="4919793"/>
            <a:ext cx="1274164" cy="42979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4473C0C4-51FA-F741-9B1B-23A73D020A3E}"/>
              </a:ext>
            </a:extLst>
          </p:cNvPr>
          <p:cNvCxnSpPr>
            <a:cxnSpLocks/>
          </p:cNvCxnSpPr>
          <p:nvPr/>
        </p:nvCxnSpPr>
        <p:spPr>
          <a:xfrm flipV="1">
            <a:off x="8637484" y="4683190"/>
            <a:ext cx="1274164" cy="42980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CC03D3A1-0952-A243-AD1A-846978E9B521}"/>
              </a:ext>
            </a:extLst>
          </p:cNvPr>
          <p:cNvCxnSpPr>
            <a:cxnSpLocks/>
          </p:cNvCxnSpPr>
          <p:nvPr/>
        </p:nvCxnSpPr>
        <p:spPr>
          <a:xfrm flipV="1">
            <a:off x="8637484" y="4415098"/>
            <a:ext cx="1277757" cy="431012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F464AE46-BBA0-AA4E-BA05-63111F3A98EB}"/>
              </a:ext>
            </a:extLst>
          </p:cNvPr>
          <p:cNvCxnSpPr>
            <a:cxnSpLocks/>
          </p:cNvCxnSpPr>
          <p:nvPr/>
        </p:nvCxnSpPr>
        <p:spPr>
          <a:xfrm flipV="1">
            <a:off x="8637484" y="3581704"/>
            <a:ext cx="1799051" cy="4051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C847D7C5-836D-0944-A787-F6A2283E0653}"/>
              </a:ext>
            </a:extLst>
          </p:cNvPr>
          <p:cNvSpPr txBox="1"/>
          <p:nvPr/>
        </p:nvSpPr>
        <p:spPr>
          <a:xfrm>
            <a:off x="8276477" y="567587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24428C99-FB74-F948-8824-522DABD376B0}"/>
              </a:ext>
            </a:extLst>
          </p:cNvPr>
          <p:cNvSpPr txBox="1"/>
          <p:nvPr/>
        </p:nvSpPr>
        <p:spPr>
          <a:xfrm>
            <a:off x="8276476" y="541656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3F0DE03-4345-084C-BE6A-A5437B59981C}"/>
              </a:ext>
            </a:extLst>
          </p:cNvPr>
          <p:cNvSpPr txBox="1"/>
          <p:nvPr/>
        </p:nvSpPr>
        <p:spPr>
          <a:xfrm>
            <a:off x="8280111" y="516691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3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73A4293-DB46-B341-8D99-93DC003F79B5}"/>
              </a:ext>
            </a:extLst>
          </p:cNvPr>
          <p:cNvSpPr txBox="1"/>
          <p:nvPr/>
        </p:nvSpPr>
        <p:spPr>
          <a:xfrm>
            <a:off x="8283746" y="492832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497AB127-BA61-0B40-B554-40F425452495}"/>
              </a:ext>
            </a:extLst>
          </p:cNvPr>
          <p:cNvSpPr txBox="1"/>
          <p:nvPr/>
        </p:nvSpPr>
        <p:spPr>
          <a:xfrm>
            <a:off x="8283745" y="467737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5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3787D681-CAFE-6842-96AF-AE9E765F26E9}"/>
              </a:ext>
            </a:extLst>
          </p:cNvPr>
          <p:cNvSpPr txBox="1"/>
          <p:nvPr/>
        </p:nvSpPr>
        <p:spPr>
          <a:xfrm>
            <a:off x="8276476" y="375481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D3913735-E36A-EE48-9523-8FEAA372C58C}"/>
              </a:ext>
            </a:extLst>
          </p:cNvPr>
          <p:cNvCxnSpPr>
            <a:cxnSpLocks/>
          </p:cNvCxnSpPr>
          <p:nvPr/>
        </p:nvCxnSpPr>
        <p:spPr>
          <a:xfrm flipV="1">
            <a:off x="8658951" y="2812898"/>
            <a:ext cx="1777584" cy="366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218964F2-58DA-8848-A603-02B505C64DE1}"/>
              </a:ext>
            </a:extLst>
          </p:cNvPr>
          <p:cNvSpPr txBox="1"/>
          <p:nvPr/>
        </p:nvSpPr>
        <p:spPr>
          <a:xfrm>
            <a:off x="8297943" y="294768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79" name="Straight Arrow Connector 78">
            <a:extLst>
              <a:ext uri="{FF2B5EF4-FFF2-40B4-BE49-F238E27FC236}">
                <a16:creationId xmlns:a16="http://schemas.microsoft.com/office/drawing/2014/main" id="{6456F832-5FAD-4543-BA32-D9924018B3A4}"/>
              </a:ext>
            </a:extLst>
          </p:cNvPr>
          <p:cNvCxnSpPr>
            <a:cxnSpLocks/>
          </p:cNvCxnSpPr>
          <p:nvPr/>
        </p:nvCxnSpPr>
        <p:spPr>
          <a:xfrm flipH="1" flipV="1">
            <a:off x="8637484" y="2548510"/>
            <a:ext cx="1777585" cy="262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CE95FA08-F79F-4648-8ABD-C898A762D2D0}"/>
              </a:ext>
            </a:extLst>
          </p:cNvPr>
          <p:cNvCxnSpPr>
            <a:cxnSpLocks/>
          </p:cNvCxnSpPr>
          <p:nvPr/>
        </p:nvCxnSpPr>
        <p:spPr>
          <a:xfrm flipV="1">
            <a:off x="8680419" y="2218976"/>
            <a:ext cx="1706251" cy="3332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1782C0E9-B01C-2148-8079-20C6C59E2C2F}"/>
              </a:ext>
            </a:extLst>
          </p:cNvPr>
          <p:cNvCxnSpPr>
            <a:cxnSpLocks/>
          </p:cNvCxnSpPr>
          <p:nvPr/>
        </p:nvCxnSpPr>
        <p:spPr>
          <a:xfrm flipV="1">
            <a:off x="8669684" y="2006411"/>
            <a:ext cx="1740015" cy="369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4E0058DF-EF81-FD4C-859E-1BB5FB73E2ED}"/>
              </a:ext>
            </a:extLst>
          </p:cNvPr>
          <p:cNvSpPr txBox="1"/>
          <p:nvPr/>
        </p:nvSpPr>
        <p:spPr>
          <a:xfrm>
            <a:off x="8302533" y="23638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11741ADF-986A-CC42-8110-72F2EFBFBD7E}"/>
              </a:ext>
            </a:extLst>
          </p:cNvPr>
          <p:cNvSpPr txBox="1"/>
          <p:nvPr/>
        </p:nvSpPr>
        <p:spPr>
          <a:xfrm>
            <a:off x="8313266" y="21252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cxnSp>
        <p:nvCxnSpPr>
          <p:cNvPr id="97" name="Straight Arrow Connector 96">
            <a:extLst>
              <a:ext uri="{FF2B5EF4-FFF2-40B4-BE49-F238E27FC236}">
                <a16:creationId xmlns:a16="http://schemas.microsoft.com/office/drawing/2014/main" id="{7DB29EEB-C9BF-0C4E-987D-E9A297FA887D}"/>
              </a:ext>
            </a:extLst>
          </p:cNvPr>
          <p:cNvCxnSpPr>
            <a:cxnSpLocks/>
          </p:cNvCxnSpPr>
          <p:nvPr/>
        </p:nvCxnSpPr>
        <p:spPr>
          <a:xfrm flipH="1" flipV="1">
            <a:off x="8648216" y="1762146"/>
            <a:ext cx="1756117" cy="431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FCB95DF3-4B1C-F844-9BD4-91C6847F0E34}"/>
              </a:ext>
            </a:extLst>
          </p:cNvPr>
          <p:cNvCxnSpPr>
            <a:cxnSpLocks/>
          </p:cNvCxnSpPr>
          <p:nvPr/>
        </p:nvCxnSpPr>
        <p:spPr>
          <a:xfrm flipH="1" flipV="1">
            <a:off x="8630553" y="1581508"/>
            <a:ext cx="1756117" cy="4315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36A0AE61-14E4-4244-9503-3054A22A297B}"/>
              </a:ext>
            </a:extLst>
          </p:cNvPr>
          <p:cNvSpPr txBox="1"/>
          <p:nvPr/>
        </p:nvSpPr>
        <p:spPr>
          <a:xfrm>
            <a:off x="3119760" y="1690688"/>
            <a:ext cx="3512757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Diagnosis Info: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2 RTO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Exponential </a:t>
            </a:r>
            <a:r>
              <a:rPr lang="en-US" sz="2800" dirty="0" err="1"/>
              <a:t>backoff</a:t>
            </a: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Delayed ACK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B99FD9F3-44C9-2646-BABF-5F538CD07D0D}"/>
              </a:ext>
            </a:extLst>
          </p:cNvPr>
          <p:cNvSpPr txBox="1"/>
          <p:nvPr/>
        </p:nvSpPr>
        <p:spPr>
          <a:xfrm>
            <a:off x="1449589" y="2088355"/>
            <a:ext cx="11915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Counter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228939DE-12C6-E647-82B5-4704E7B09B5E}"/>
              </a:ext>
            </a:extLst>
          </p:cNvPr>
          <p:cNvSpPr txBox="1"/>
          <p:nvPr/>
        </p:nvSpPr>
        <p:spPr>
          <a:xfrm>
            <a:off x="8200415" y="6165765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Sender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45BB0BEE-17F2-6F4F-88C0-0437D4BC8FC5}"/>
              </a:ext>
            </a:extLst>
          </p:cNvPr>
          <p:cNvSpPr txBox="1"/>
          <p:nvPr/>
        </p:nvSpPr>
        <p:spPr>
          <a:xfrm>
            <a:off x="10026139" y="6165765"/>
            <a:ext cx="98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Receiver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40B89272-B74A-BA46-8343-78B459238447}"/>
              </a:ext>
            </a:extLst>
          </p:cNvPr>
          <p:cNvSpPr txBox="1"/>
          <p:nvPr/>
        </p:nvSpPr>
        <p:spPr>
          <a:xfrm>
            <a:off x="347879" y="2534651"/>
            <a:ext cx="22932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DETER+Tcpdump</a:t>
            </a:r>
            <a:endParaRPr lang="en-US" sz="2400" dirty="0"/>
          </a:p>
        </p:txBody>
      </p:sp>
      <p:sp>
        <p:nvSpPr>
          <p:cNvPr id="116" name="Right Arrow 115">
            <a:extLst>
              <a:ext uri="{FF2B5EF4-FFF2-40B4-BE49-F238E27FC236}">
                <a16:creationId xmlns:a16="http://schemas.microsoft.com/office/drawing/2014/main" id="{CBC0A501-8BCE-AB41-AD5E-92DE3EF419DF}"/>
              </a:ext>
            </a:extLst>
          </p:cNvPr>
          <p:cNvSpPr/>
          <p:nvPr/>
        </p:nvSpPr>
        <p:spPr>
          <a:xfrm>
            <a:off x="2641134" y="2218976"/>
            <a:ext cx="271115" cy="275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ight Arrow 116">
            <a:extLst>
              <a:ext uri="{FF2B5EF4-FFF2-40B4-BE49-F238E27FC236}">
                <a16:creationId xmlns:a16="http://schemas.microsoft.com/office/drawing/2014/main" id="{EEEFD728-9284-FA4F-BACE-713F39E885E0}"/>
              </a:ext>
            </a:extLst>
          </p:cNvPr>
          <p:cNvSpPr/>
          <p:nvPr/>
        </p:nvSpPr>
        <p:spPr>
          <a:xfrm>
            <a:off x="2636888" y="2663305"/>
            <a:ext cx="271115" cy="275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1D5430D-0279-7C43-B47B-D2209842822A}"/>
              </a:ext>
            </a:extLst>
          </p:cNvPr>
          <p:cNvSpPr/>
          <p:nvPr/>
        </p:nvSpPr>
        <p:spPr>
          <a:xfrm>
            <a:off x="10464933" y="2320465"/>
            <a:ext cx="1642816" cy="808412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Monitor function call graph (</a:t>
            </a:r>
            <a:r>
              <a:rPr lang="en-US" dirty="0" err="1">
                <a:solidFill>
                  <a:schemeClr val="tx1"/>
                </a:solidFill>
              </a:rPr>
              <a:t>Ftrace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783CB22-D88D-834E-9B91-05F7A5E1BB1A}"/>
              </a:ext>
            </a:extLst>
          </p:cNvPr>
          <p:cNvSpPr txBox="1"/>
          <p:nvPr/>
        </p:nvSpPr>
        <p:spPr>
          <a:xfrm>
            <a:off x="9437125" y="3226694"/>
            <a:ext cx="2866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Enters </a:t>
            </a:r>
            <a:r>
              <a:rPr lang="en-US" u="sng" dirty="0"/>
              <a:t>delayed ACK function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664771D-017A-E942-B903-8A00032B8246}"/>
              </a:ext>
            </a:extLst>
          </p:cNvPr>
          <p:cNvSpPr txBox="1"/>
          <p:nvPr/>
        </p:nvSpPr>
        <p:spPr>
          <a:xfrm>
            <a:off x="729419" y="2978980"/>
            <a:ext cx="19224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DETER+Ftrace</a:t>
            </a:r>
            <a:endParaRPr lang="en-US" sz="2400" dirty="0"/>
          </a:p>
        </p:txBody>
      </p:sp>
      <p:sp>
        <p:nvSpPr>
          <p:cNvPr id="48" name="Right Arrow 47">
            <a:extLst>
              <a:ext uri="{FF2B5EF4-FFF2-40B4-BE49-F238E27FC236}">
                <a16:creationId xmlns:a16="http://schemas.microsoft.com/office/drawing/2014/main" id="{78E11E67-0BA3-C64F-88E0-2237401FC8D7}"/>
              </a:ext>
            </a:extLst>
          </p:cNvPr>
          <p:cNvSpPr/>
          <p:nvPr/>
        </p:nvSpPr>
        <p:spPr>
          <a:xfrm>
            <a:off x="2636888" y="3107634"/>
            <a:ext cx="271115" cy="27564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C772C66-8C5B-3447-AB62-C90D76B50B12}"/>
              </a:ext>
            </a:extLst>
          </p:cNvPr>
          <p:cNvSpPr txBox="1"/>
          <p:nvPr/>
        </p:nvSpPr>
        <p:spPr>
          <a:xfrm>
            <a:off x="5237687" y="1973341"/>
            <a:ext cx="296613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TCP expert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</a:rPr>
              <a:t>may</a:t>
            </a:r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 guess</a:t>
            </a:r>
          </a:p>
        </p:txBody>
      </p: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D5147BDD-2EEF-7E4E-A338-5CC7D308B1F6}"/>
              </a:ext>
            </a:extLst>
          </p:cNvPr>
          <p:cNvCxnSpPr/>
          <p:nvPr/>
        </p:nvCxnSpPr>
        <p:spPr>
          <a:xfrm flipH="1">
            <a:off x="5887938" y="2393862"/>
            <a:ext cx="294555" cy="218702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5113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500"/>
                            </p:stCondLst>
                            <p:childTnLst>
                              <p:par>
                                <p:cTn id="5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0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8" grpId="0"/>
      <p:bldP spid="59" grpId="0"/>
      <p:bldP spid="60" grpId="0"/>
      <p:bldP spid="61" grpId="0"/>
      <p:bldP spid="63" grpId="0"/>
      <p:bldP spid="95" grpId="0"/>
      <p:bldP spid="96" grpId="0"/>
      <p:bldP spid="108" grpId="0"/>
      <p:bldP spid="115" grpId="0"/>
      <p:bldP spid="116" grpId="0" animBg="1"/>
      <p:bldP spid="117" grpId="0" animBg="1"/>
      <p:bldP spid="4" grpId="0"/>
      <p:bldP spid="47" grpId="0"/>
      <p:bldP spid="48" grpId="0" animBg="1"/>
      <p:bldP spid="4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00E0C5-76C5-3A47-8327-D5F9B8C7D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in Spark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8F850C-ADB3-574D-A5C6-8BCBA5781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391980" cy="4351338"/>
          </a:xfrm>
        </p:spPr>
        <p:txBody>
          <a:bodyPr/>
          <a:lstStyle/>
          <a:p>
            <a:r>
              <a:rPr lang="en-US" dirty="0" err="1"/>
              <a:t>Terasort</a:t>
            </a:r>
            <a:r>
              <a:rPr lang="en-US" dirty="0"/>
              <a:t> 200 GB on 20 servers (4 cores each) on EC2, 6.2K connections</a:t>
            </a:r>
          </a:p>
          <a:p>
            <a:r>
              <a:rPr lang="en-US" dirty="0"/>
              <a:t>Replay and collect trace for problematic flows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9CDE0C-2F37-B04C-BCE7-C10BA623C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37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879491B-CD5C-174E-8373-888EA86F0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4190" y="3009107"/>
            <a:ext cx="5181600" cy="2171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C194124-B035-1549-9EEA-979C1FBD16B4}"/>
              </a:ext>
            </a:extLst>
          </p:cNvPr>
          <p:cNvSpPr txBox="1"/>
          <p:nvPr/>
        </p:nvSpPr>
        <p:spPr>
          <a:xfrm>
            <a:off x="364155" y="5927534"/>
            <a:ext cx="1133201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2800" dirty="0"/>
              <a:t>The receiver explicitly delays the ACK, because the </a:t>
            </a:r>
            <a:r>
              <a:rPr lang="en-US" sz="2800" dirty="0" err="1"/>
              <a:t>recv</a:t>
            </a:r>
            <a:r>
              <a:rPr lang="en-US" sz="2800" dirty="0"/>
              <a:t> buffer is shrinking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Caused by the slow receiver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C757872-E748-4D4A-8ED7-805473B310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2883504"/>
            <a:ext cx="4860857" cy="2909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063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712446-2DBB-6345-90CC-7ED7ADCAA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Case study in RPC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3582CB-1F96-1149-9B8F-4CA7A788B2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RPC application running empirical DC traffic on 20 servers (4 cores each) on EC2, 280K requests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9C039C-42EC-654B-8EB3-A408F1A17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38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01A8BA-E5B3-6F42-AACF-0398C53085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5396" y="4239129"/>
            <a:ext cx="5918200" cy="25527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90F4762-4120-C745-A3C3-9A250B117AD8}"/>
              </a:ext>
            </a:extLst>
          </p:cNvPr>
          <p:cNvSpPr txBox="1"/>
          <p:nvPr/>
        </p:nvSpPr>
        <p:spPr>
          <a:xfrm>
            <a:off x="838200" y="2786665"/>
            <a:ext cx="10515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Late Fast Retransmission</a:t>
            </a:r>
            <a:r>
              <a:rPr lang="en-US" sz="2800" dirty="0"/>
              <a:t>: fast retransmit after 10s of </a:t>
            </a:r>
            <a:r>
              <a:rPr lang="en-US" sz="2800" dirty="0" err="1"/>
              <a:t>dupACKs</a:t>
            </a:r>
            <a:r>
              <a:rPr lang="en-US" sz="2800" dirty="0"/>
              <a:t>.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The threshold for </a:t>
            </a:r>
            <a:r>
              <a:rPr lang="en-US" sz="2800" dirty="0" err="1"/>
              <a:t>dupACK</a:t>
            </a:r>
            <a:r>
              <a:rPr lang="en-US" sz="2800" dirty="0"/>
              <a:t> increases, from 3 to 45.</a:t>
            </a:r>
          </a:p>
          <a:p>
            <a:pPr marL="457200" indent="-457200">
              <a:buFontTx/>
              <a:buChar char="-"/>
            </a:pPr>
            <a:r>
              <a:rPr lang="en-US" sz="2800" dirty="0"/>
              <a:t>Due to reordering in the past</a:t>
            </a:r>
          </a:p>
        </p:txBody>
      </p:sp>
    </p:spTree>
    <p:extLst>
      <p:ext uri="{BB962C8B-B14F-4D97-AF65-F5344CB8AC3E}">
        <p14:creationId xmlns:p14="http://schemas.microsoft.com/office/powerpoint/2010/main" val="40223432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50DB8-7478-C646-81E2-6FD50CB0B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use cases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4D10A-D1CE-5541-B5A5-8E4388677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49000" cy="4351338"/>
          </a:xfrm>
        </p:spPr>
        <p:txBody>
          <a:bodyPr/>
          <a:lstStyle/>
          <a:p>
            <a:r>
              <a:rPr lang="en-US" dirty="0"/>
              <a:t>We can diagnose many other problems in the TCP stack</a:t>
            </a:r>
          </a:p>
          <a:p>
            <a:pPr lvl="1"/>
            <a:r>
              <a:rPr lang="en-US" dirty="0"/>
              <a:t>RTO caused by diff reasons: small messages, misconfiguration of </a:t>
            </a:r>
            <a:r>
              <a:rPr lang="en-US" dirty="0" err="1"/>
              <a:t>recv</a:t>
            </a:r>
            <a:r>
              <a:rPr lang="en-US" dirty="0"/>
              <a:t> </a:t>
            </a:r>
            <a:r>
              <a:rPr lang="en-US" dirty="0" err="1"/>
              <a:t>buf</a:t>
            </a:r>
            <a:r>
              <a:rPr lang="en-US" dirty="0"/>
              <a:t> size</a:t>
            </a:r>
          </a:p>
          <a:p>
            <a:r>
              <a:rPr lang="en-US" dirty="0"/>
              <a:t>We can also diagnose problems in the switches</a:t>
            </a:r>
          </a:p>
          <a:p>
            <a:pPr lvl="1"/>
            <a:r>
              <a:rPr lang="en-US" dirty="0"/>
              <a:t>Because we have traces, we can push packets into the network</a:t>
            </a:r>
          </a:p>
          <a:p>
            <a:pPr lvl="1"/>
            <a:r>
              <a:rPr lang="en-US" dirty="0"/>
              <a:t>In simulation (requires modeling switch data plane accurately)</a:t>
            </a:r>
          </a:p>
          <a:p>
            <a:pPr lvl="1"/>
            <a:r>
              <a:rPr lang="en-US" dirty="0"/>
              <a:t>Case study: A temporary blackhole caused by switch buffer sharing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1D1067-D208-1249-A20D-175988A3B7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837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D05F1-E177-894A-9272-4716534F6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is complex!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966F1-2B2A-8C43-B95D-8CC1A3C94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Reality…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61FD2-7CED-9446-B4ED-CAC5EE4BB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A5D80A-50AE-8843-A7CA-B769AD0F761E}" type="slidenum">
              <a:rPr lang="en-US" smtClean="0"/>
              <a:t>4</a:t>
            </a:fld>
            <a:endParaRPr lang="en-US"/>
          </a:p>
        </p:txBody>
      </p:sp>
      <p:grpSp>
        <p:nvGrpSpPr>
          <p:cNvPr id="456" name="Group 455">
            <a:extLst>
              <a:ext uri="{FF2B5EF4-FFF2-40B4-BE49-F238E27FC236}">
                <a16:creationId xmlns:a16="http://schemas.microsoft.com/office/drawing/2014/main" id="{F1012473-4E7E-0749-9E55-FAB076045879}"/>
              </a:ext>
            </a:extLst>
          </p:cNvPr>
          <p:cNvGrpSpPr/>
          <p:nvPr/>
        </p:nvGrpSpPr>
        <p:grpSpPr>
          <a:xfrm>
            <a:off x="1115932" y="3174324"/>
            <a:ext cx="3931494" cy="3431488"/>
            <a:chOff x="1115932" y="3174324"/>
            <a:chExt cx="3931494" cy="3431488"/>
          </a:xfrm>
        </p:grpSpPr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9553E97C-600D-F64D-A884-C36D5473785D}"/>
                </a:ext>
              </a:extLst>
            </p:cNvPr>
            <p:cNvSpPr/>
            <p:nvPr/>
          </p:nvSpPr>
          <p:spPr>
            <a:xfrm>
              <a:off x="1115932" y="3174324"/>
              <a:ext cx="3931494" cy="34314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94C413DD-B984-AF4D-9456-A87E99E8A928}"/>
                </a:ext>
              </a:extLst>
            </p:cNvPr>
            <p:cNvSpPr/>
            <p:nvPr/>
          </p:nvSpPr>
          <p:spPr>
            <a:xfrm>
              <a:off x="1207372" y="4739375"/>
              <a:ext cx="2267566" cy="2432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Congestion control</a:t>
              </a:r>
              <a:endParaRPr lang="en-US" dirty="0"/>
            </a:p>
          </p:txBody>
        </p:sp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2EA89C4B-562F-F749-BBBD-CC2A421D08BA}"/>
                </a:ext>
              </a:extLst>
            </p:cNvPr>
            <p:cNvSpPr/>
            <p:nvPr/>
          </p:nvSpPr>
          <p:spPr>
            <a:xfrm>
              <a:off x="1207372" y="5124924"/>
              <a:ext cx="2264360" cy="2463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Loss</a:t>
              </a:r>
              <a:r>
                <a:rPr lang="zh-CN" altLang="en-US" dirty="0"/>
                <a:t> </a:t>
              </a:r>
              <a:r>
                <a:rPr lang="en-US" altLang="zh-CN" dirty="0"/>
                <a:t>recovery</a:t>
              </a:r>
              <a:endParaRPr lang="en-US" dirty="0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6A72AE9-E560-B948-972E-4F497D4EEABA}"/>
                </a:ext>
              </a:extLst>
            </p:cNvPr>
            <p:cNvSpPr/>
            <p:nvPr/>
          </p:nvSpPr>
          <p:spPr>
            <a:xfrm>
              <a:off x="1207371" y="5882975"/>
              <a:ext cx="2264359" cy="2463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Send</a:t>
              </a:r>
              <a:r>
                <a:rPr lang="zh-CN" altLang="en-US" dirty="0"/>
                <a:t> </a:t>
              </a:r>
              <a:r>
                <a:rPr lang="en-US" altLang="zh-CN" dirty="0"/>
                <a:t>buffer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1F029763-63B8-CB45-8314-7F7616100AF0}"/>
                </a:ext>
              </a:extLst>
            </p:cNvPr>
            <p:cNvSpPr/>
            <p:nvPr/>
          </p:nvSpPr>
          <p:spPr>
            <a:xfrm>
              <a:off x="1207371" y="3984356"/>
              <a:ext cx="2265332" cy="2351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Socket</a:t>
              </a:r>
              <a:r>
                <a:rPr lang="zh-CN" altLang="en-US" dirty="0"/>
                <a:t> </a:t>
              </a:r>
              <a:r>
                <a:rPr lang="en-US" altLang="zh-CN" dirty="0"/>
                <a:t>call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8ED1EC46-2905-3A40-9BA5-1589AEB08385}"/>
                </a:ext>
              </a:extLst>
            </p:cNvPr>
            <p:cNvSpPr/>
            <p:nvPr/>
          </p:nvSpPr>
          <p:spPr>
            <a:xfrm>
              <a:off x="3976346" y="5172538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ACK</a:t>
              </a:r>
              <a:r>
                <a:rPr lang="zh-CN" altLang="en-US" dirty="0"/>
                <a:t> </a:t>
              </a:r>
              <a:r>
                <a:rPr lang="en-US" altLang="zh-CN" dirty="0"/>
                <a:t>processor</a:t>
              </a:r>
              <a:endParaRPr lang="en-US" dirty="0"/>
            </a:p>
          </p:txBody>
        </p: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DABD1C8D-C6B9-0542-82D4-195488AC2541}"/>
                </a:ext>
              </a:extLst>
            </p:cNvPr>
            <p:cNvSpPr/>
            <p:nvPr/>
          </p:nvSpPr>
          <p:spPr>
            <a:xfrm>
              <a:off x="3973604" y="4007454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Packet</a:t>
              </a:r>
            </a:p>
            <a:p>
              <a:pPr algn="ctr"/>
              <a:r>
                <a:rPr lang="en-US" dirty="0"/>
                <a:t>generator</a:t>
              </a:r>
            </a:p>
          </p:txBody>
        </p:sp>
        <p:cxnSp>
          <p:nvCxnSpPr>
            <p:cNvPr id="77" name="Straight Arrow Connector 76">
              <a:extLst>
                <a:ext uri="{FF2B5EF4-FFF2-40B4-BE49-F238E27FC236}">
                  <a16:creationId xmlns:a16="http://schemas.microsoft.com/office/drawing/2014/main" id="{A0D34434-8B19-BD48-BEF0-F1E58388ACC4}"/>
                </a:ext>
              </a:extLst>
            </p:cNvPr>
            <p:cNvCxnSpPr>
              <a:cxnSpLocks/>
              <a:stCxn id="434" idx="3"/>
              <a:endCxn id="68" idx="1"/>
            </p:cNvCxnSpPr>
            <p:nvPr/>
          </p:nvCxnSpPr>
          <p:spPr>
            <a:xfrm>
              <a:off x="3472703" y="3391930"/>
              <a:ext cx="500901" cy="8558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Arrow Connector 81">
              <a:extLst>
                <a:ext uri="{FF2B5EF4-FFF2-40B4-BE49-F238E27FC236}">
                  <a16:creationId xmlns:a16="http://schemas.microsoft.com/office/drawing/2014/main" id="{72BFAC91-7081-4F48-B07F-C8B286396DC5}"/>
                </a:ext>
              </a:extLst>
            </p:cNvPr>
            <p:cNvCxnSpPr>
              <a:cxnSpLocks/>
              <a:stCxn id="67" idx="1"/>
              <a:endCxn id="285" idx="3"/>
            </p:cNvCxnSpPr>
            <p:nvPr/>
          </p:nvCxnSpPr>
          <p:spPr>
            <a:xfrm flipH="1">
              <a:off x="3474938" y="5412856"/>
              <a:ext cx="501408" cy="9765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5" name="TextBox 154">
              <a:extLst>
                <a:ext uri="{FF2B5EF4-FFF2-40B4-BE49-F238E27FC236}">
                  <a16:creationId xmlns:a16="http://schemas.microsoft.com/office/drawing/2014/main" id="{69AD35F5-F373-954D-9913-A19BC4AA6652}"/>
                </a:ext>
              </a:extLst>
            </p:cNvPr>
            <p:cNvSpPr txBox="1"/>
            <p:nvPr/>
          </p:nvSpPr>
          <p:spPr>
            <a:xfrm>
              <a:off x="4055120" y="6181559"/>
              <a:ext cx="8451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Sender</a:t>
              </a:r>
              <a:endParaRPr lang="en-US" dirty="0"/>
            </a:p>
          </p:txBody>
        </p:sp>
        <p:sp>
          <p:nvSpPr>
            <p:cNvPr id="163" name="Rectangle 162">
              <a:extLst>
                <a:ext uri="{FF2B5EF4-FFF2-40B4-BE49-F238E27FC236}">
                  <a16:creationId xmlns:a16="http://schemas.microsoft.com/office/drawing/2014/main" id="{9EBA23E0-C8E0-0243-AE9E-008BED449AEA}"/>
                </a:ext>
              </a:extLst>
            </p:cNvPr>
            <p:cNvSpPr/>
            <p:nvPr/>
          </p:nvSpPr>
          <p:spPr>
            <a:xfrm>
              <a:off x="1207371" y="5513587"/>
              <a:ext cx="2264826" cy="2270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Timer manager</a:t>
              </a:r>
              <a:endParaRPr lang="en-US" dirty="0"/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61696E49-FFB5-FF43-94F7-45E3C135251D}"/>
                </a:ext>
              </a:extLst>
            </p:cNvPr>
            <p:cNvSpPr/>
            <p:nvPr/>
          </p:nvSpPr>
          <p:spPr>
            <a:xfrm>
              <a:off x="1207372" y="6271635"/>
              <a:ext cx="2267566" cy="2354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Send window manager</a:t>
              </a:r>
              <a:endParaRPr lang="en-US" dirty="0"/>
            </a:p>
          </p:txBody>
        </p:sp>
        <p:sp>
          <p:nvSpPr>
            <p:cNvPr id="291" name="Rectangle 290">
              <a:extLst>
                <a:ext uri="{FF2B5EF4-FFF2-40B4-BE49-F238E27FC236}">
                  <a16:creationId xmlns:a16="http://schemas.microsoft.com/office/drawing/2014/main" id="{9033E818-10C5-7246-A468-728ABC60C575}"/>
                </a:ext>
              </a:extLst>
            </p:cNvPr>
            <p:cNvSpPr/>
            <p:nvPr/>
          </p:nvSpPr>
          <p:spPr>
            <a:xfrm>
              <a:off x="1207372" y="4361819"/>
              <a:ext cx="2267566" cy="2352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Pacing rate manager</a:t>
              </a:r>
              <a:endParaRPr lang="en-US" dirty="0"/>
            </a:p>
          </p:txBody>
        </p:sp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24AA0DC6-C89D-044B-A134-81312B162281}"/>
                </a:ext>
              </a:extLst>
            </p:cNvPr>
            <p:cNvCxnSpPr>
              <a:cxnSpLocks/>
              <a:stCxn id="285" idx="0"/>
              <a:endCxn id="65" idx="2"/>
            </p:cNvCxnSpPr>
            <p:nvPr/>
          </p:nvCxnSpPr>
          <p:spPr>
            <a:xfrm flipH="1" flipV="1">
              <a:off x="2339551" y="6129335"/>
              <a:ext cx="1604" cy="1423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2" name="Straight Arrow Connector 301">
              <a:extLst>
                <a:ext uri="{FF2B5EF4-FFF2-40B4-BE49-F238E27FC236}">
                  <a16:creationId xmlns:a16="http://schemas.microsoft.com/office/drawing/2014/main" id="{E41ED46D-46D2-614C-8DB4-6A0C46E38904}"/>
                </a:ext>
              </a:extLst>
            </p:cNvPr>
            <p:cNvCxnSpPr>
              <a:cxnSpLocks/>
              <a:stCxn id="65" idx="0"/>
              <a:endCxn id="163" idx="2"/>
            </p:cNvCxnSpPr>
            <p:nvPr/>
          </p:nvCxnSpPr>
          <p:spPr>
            <a:xfrm flipV="1">
              <a:off x="2339551" y="5740678"/>
              <a:ext cx="233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6" name="Straight Arrow Connector 305">
              <a:extLst>
                <a:ext uri="{FF2B5EF4-FFF2-40B4-BE49-F238E27FC236}">
                  <a16:creationId xmlns:a16="http://schemas.microsoft.com/office/drawing/2014/main" id="{DEFF5B0D-EB85-7843-AEEC-3D5347CC026B}"/>
                </a:ext>
              </a:extLst>
            </p:cNvPr>
            <p:cNvCxnSpPr>
              <a:cxnSpLocks/>
              <a:stCxn id="163" idx="0"/>
              <a:endCxn id="64" idx="2"/>
            </p:cNvCxnSpPr>
            <p:nvPr/>
          </p:nvCxnSpPr>
          <p:spPr>
            <a:xfrm flipH="1" flipV="1">
              <a:off x="2339552" y="5371290"/>
              <a:ext cx="232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Arrow Connector 308">
              <a:extLst>
                <a:ext uri="{FF2B5EF4-FFF2-40B4-BE49-F238E27FC236}">
                  <a16:creationId xmlns:a16="http://schemas.microsoft.com/office/drawing/2014/main" id="{213B7B91-DD27-6A4B-B0E8-8A00B657F7ED}"/>
                </a:ext>
              </a:extLst>
            </p:cNvPr>
            <p:cNvCxnSpPr>
              <a:cxnSpLocks/>
              <a:stCxn id="64" idx="0"/>
              <a:endCxn id="63" idx="2"/>
            </p:cNvCxnSpPr>
            <p:nvPr/>
          </p:nvCxnSpPr>
          <p:spPr>
            <a:xfrm flipV="1">
              <a:off x="2339552" y="4982627"/>
              <a:ext cx="1603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2" name="Straight Arrow Connector 311">
              <a:extLst>
                <a:ext uri="{FF2B5EF4-FFF2-40B4-BE49-F238E27FC236}">
                  <a16:creationId xmlns:a16="http://schemas.microsoft.com/office/drawing/2014/main" id="{973510F9-3200-6241-8699-2DB9D973BEE4}"/>
                </a:ext>
              </a:extLst>
            </p:cNvPr>
            <p:cNvCxnSpPr>
              <a:cxnSpLocks/>
              <a:stCxn id="63" idx="0"/>
              <a:endCxn id="291" idx="2"/>
            </p:cNvCxnSpPr>
            <p:nvPr/>
          </p:nvCxnSpPr>
          <p:spPr>
            <a:xfrm flipV="1">
              <a:off x="2341155" y="4597078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5" name="Straight Arrow Connector 314">
              <a:extLst>
                <a:ext uri="{FF2B5EF4-FFF2-40B4-BE49-F238E27FC236}">
                  <a16:creationId xmlns:a16="http://schemas.microsoft.com/office/drawing/2014/main" id="{CA7EBF2C-F1B6-8E41-8A05-748059F0DA51}"/>
                </a:ext>
              </a:extLst>
            </p:cNvPr>
            <p:cNvCxnSpPr>
              <a:cxnSpLocks/>
              <a:stCxn id="291" idx="0"/>
              <a:endCxn id="66" idx="2"/>
            </p:cNvCxnSpPr>
            <p:nvPr/>
          </p:nvCxnSpPr>
          <p:spPr>
            <a:xfrm flipH="1" flipV="1">
              <a:off x="2340037" y="4219522"/>
              <a:ext cx="1118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1" name="Rectangle 420">
              <a:extLst>
                <a:ext uri="{FF2B5EF4-FFF2-40B4-BE49-F238E27FC236}">
                  <a16:creationId xmlns:a16="http://schemas.microsoft.com/office/drawing/2014/main" id="{C0077AB3-6E23-2F4E-B6FA-2BAFB577823B}"/>
                </a:ext>
              </a:extLst>
            </p:cNvPr>
            <p:cNvSpPr/>
            <p:nvPr/>
          </p:nvSpPr>
          <p:spPr>
            <a:xfrm>
              <a:off x="1207371" y="3638783"/>
              <a:ext cx="2265332" cy="2032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Nagle test</a:t>
              </a:r>
              <a:endParaRPr lang="en-US" dirty="0"/>
            </a:p>
          </p:txBody>
        </p:sp>
        <p:sp>
          <p:nvSpPr>
            <p:cNvPr id="434" name="Rectangle 433">
              <a:extLst>
                <a:ext uri="{FF2B5EF4-FFF2-40B4-BE49-F238E27FC236}">
                  <a16:creationId xmlns:a16="http://schemas.microsoft.com/office/drawing/2014/main" id="{783617EB-CEC8-CC49-9A40-2C87D9DDD840}"/>
                </a:ext>
              </a:extLst>
            </p:cNvPr>
            <p:cNvSpPr/>
            <p:nvPr/>
          </p:nvSpPr>
          <p:spPr>
            <a:xfrm>
              <a:off x="1207371" y="3287374"/>
              <a:ext cx="2265332" cy="2091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TSO</a:t>
              </a:r>
              <a:endParaRPr lang="en-US" dirty="0"/>
            </a:p>
          </p:txBody>
        </p:sp>
        <p:cxnSp>
          <p:nvCxnSpPr>
            <p:cNvPr id="435" name="Straight Arrow Connector 434">
              <a:extLst>
                <a:ext uri="{FF2B5EF4-FFF2-40B4-BE49-F238E27FC236}">
                  <a16:creationId xmlns:a16="http://schemas.microsoft.com/office/drawing/2014/main" id="{8D18501A-34F8-F24B-B5C6-ACC979930CDC}"/>
                </a:ext>
              </a:extLst>
            </p:cNvPr>
            <p:cNvCxnSpPr>
              <a:cxnSpLocks/>
              <a:stCxn id="66" idx="0"/>
              <a:endCxn id="421" idx="2"/>
            </p:cNvCxnSpPr>
            <p:nvPr/>
          </p:nvCxnSpPr>
          <p:spPr>
            <a:xfrm flipV="1">
              <a:off x="2340037" y="3842059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8" name="Straight Arrow Connector 437">
              <a:extLst>
                <a:ext uri="{FF2B5EF4-FFF2-40B4-BE49-F238E27FC236}">
                  <a16:creationId xmlns:a16="http://schemas.microsoft.com/office/drawing/2014/main" id="{316755CF-ABA4-E747-99B8-1E31DDF9320E}"/>
                </a:ext>
              </a:extLst>
            </p:cNvPr>
            <p:cNvCxnSpPr>
              <a:cxnSpLocks/>
              <a:stCxn id="421" idx="0"/>
              <a:endCxn id="434" idx="2"/>
            </p:cNvCxnSpPr>
            <p:nvPr/>
          </p:nvCxnSpPr>
          <p:spPr>
            <a:xfrm flipV="1">
              <a:off x="2340037" y="3496486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1" name="Group 480">
            <a:extLst>
              <a:ext uri="{FF2B5EF4-FFF2-40B4-BE49-F238E27FC236}">
                <a16:creationId xmlns:a16="http://schemas.microsoft.com/office/drawing/2014/main" id="{A436F83A-8A3A-F64D-BDFE-60F8867D30C5}"/>
              </a:ext>
            </a:extLst>
          </p:cNvPr>
          <p:cNvGrpSpPr/>
          <p:nvPr/>
        </p:nvGrpSpPr>
        <p:grpSpPr>
          <a:xfrm>
            <a:off x="7110021" y="3423924"/>
            <a:ext cx="4008153" cy="2753039"/>
            <a:chOff x="7110021" y="3423924"/>
            <a:chExt cx="4008153" cy="2753039"/>
          </a:xfrm>
        </p:grpSpPr>
        <p:sp>
          <p:nvSpPr>
            <p:cNvPr id="156" name="Rectangle 155">
              <a:extLst>
                <a:ext uri="{FF2B5EF4-FFF2-40B4-BE49-F238E27FC236}">
                  <a16:creationId xmlns:a16="http://schemas.microsoft.com/office/drawing/2014/main" id="{1E3F916C-B340-6C49-945E-762A8B5B9180}"/>
                </a:ext>
              </a:extLst>
            </p:cNvPr>
            <p:cNvSpPr/>
            <p:nvPr/>
          </p:nvSpPr>
          <p:spPr>
            <a:xfrm>
              <a:off x="7110021" y="3423924"/>
              <a:ext cx="4008153" cy="27530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74117FFA-1B25-E149-B3B7-9AB31A79C0E7}"/>
                </a:ext>
              </a:extLst>
            </p:cNvPr>
            <p:cNvSpPr/>
            <p:nvPr/>
          </p:nvSpPr>
          <p:spPr>
            <a:xfrm>
              <a:off x="8934081" y="4379768"/>
              <a:ext cx="2114820" cy="2855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Congestion control</a:t>
              </a:r>
              <a:endParaRPr lang="en-US" dirty="0"/>
            </a:p>
          </p:txBody>
        </p:sp>
        <p:sp>
          <p:nvSpPr>
            <p:cNvPr id="158" name="Rectangle 157">
              <a:extLst>
                <a:ext uri="{FF2B5EF4-FFF2-40B4-BE49-F238E27FC236}">
                  <a16:creationId xmlns:a16="http://schemas.microsoft.com/office/drawing/2014/main" id="{FD8CBA34-3908-4B44-A839-959A7181A3E1}"/>
                </a:ext>
              </a:extLst>
            </p:cNvPr>
            <p:cNvSpPr/>
            <p:nvPr/>
          </p:nvSpPr>
          <p:spPr>
            <a:xfrm>
              <a:off x="7210895" y="4005799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Packet</a:t>
              </a:r>
              <a:r>
                <a:rPr lang="zh-CN" altLang="en-US" dirty="0"/>
                <a:t> </a:t>
              </a:r>
              <a:r>
                <a:rPr lang="en-US" altLang="zh-CN" dirty="0"/>
                <a:t>processor</a:t>
              </a:r>
              <a:endParaRPr lang="en-US" dirty="0"/>
            </a:p>
          </p:txBody>
        </p:sp>
        <p:sp>
          <p:nvSpPr>
            <p:cNvPr id="159" name="Rectangle 158">
              <a:extLst>
                <a:ext uri="{FF2B5EF4-FFF2-40B4-BE49-F238E27FC236}">
                  <a16:creationId xmlns:a16="http://schemas.microsoft.com/office/drawing/2014/main" id="{EAB3531C-CA13-5844-BE0B-7A4FCCE6001A}"/>
                </a:ext>
              </a:extLst>
            </p:cNvPr>
            <p:cNvSpPr/>
            <p:nvPr/>
          </p:nvSpPr>
          <p:spPr>
            <a:xfrm>
              <a:off x="7210895" y="5122323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ACK</a:t>
              </a:r>
              <a:r>
                <a:rPr lang="zh-CN" altLang="en-US" dirty="0"/>
                <a:t> </a:t>
              </a:r>
              <a:r>
                <a:rPr lang="en-US" altLang="zh-CN" dirty="0"/>
                <a:t>generator</a:t>
              </a:r>
              <a:endParaRPr lang="en-US" dirty="0"/>
            </a:p>
          </p:txBody>
        </p:sp>
        <p:sp>
          <p:nvSpPr>
            <p:cNvPr id="160" name="Rectangle 159">
              <a:extLst>
                <a:ext uri="{FF2B5EF4-FFF2-40B4-BE49-F238E27FC236}">
                  <a16:creationId xmlns:a16="http://schemas.microsoft.com/office/drawing/2014/main" id="{EB110DFF-9991-9747-824B-163994AE9B33}"/>
                </a:ext>
              </a:extLst>
            </p:cNvPr>
            <p:cNvSpPr/>
            <p:nvPr/>
          </p:nvSpPr>
          <p:spPr>
            <a:xfrm>
              <a:off x="8934082" y="3550782"/>
              <a:ext cx="2114819" cy="2618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 err="1"/>
                <a:t>Recv</a:t>
              </a:r>
              <a:r>
                <a:rPr lang="zh-CN" altLang="en-US" dirty="0"/>
                <a:t> </a:t>
              </a:r>
              <a:r>
                <a:rPr lang="en-US" altLang="zh-CN" dirty="0"/>
                <a:t>buffer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161" name="Rectangle 160">
              <a:extLst>
                <a:ext uri="{FF2B5EF4-FFF2-40B4-BE49-F238E27FC236}">
                  <a16:creationId xmlns:a16="http://schemas.microsoft.com/office/drawing/2014/main" id="{EDD615A8-5FE5-D346-B500-D18842F52206}"/>
                </a:ext>
              </a:extLst>
            </p:cNvPr>
            <p:cNvSpPr/>
            <p:nvPr/>
          </p:nvSpPr>
          <p:spPr>
            <a:xfrm>
              <a:off x="8934081" y="5795772"/>
              <a:ext cx="2114819" cy="2832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Attack mitigation</a:t>
              </a:r>
              <a:endParaRPr lang="en-US" dirty="0"/>
            </a:p>
          </p:txBody>
        </p:sp>
        <p:sp>
          <p:nvSpPr>
            <p:cNvPr id="162" name="Rectangle 161">
              <a:extLst>
                <a:ext uri="{FF2B5EF4-FFF2-40B4-BE49-F238E27FC236}">
                  <a16:creationId xmlns:a16="http://schemas.microsoft.com/office/drawing/2014/main" id="{09654087-38C4-F447-8575-C2BB4C907577}"/>
                </a:ext>
              </a:extLst>
            </p:cNvPr>
            <p:cNvSpPr/>
            <p:nvPr/>
          </p:nvSpPr>
          <p:spPr>
            <a:xfrm>
              <a:off x="8934082" y="4834781"/>
              <a:ext cx="2114819" cy="2843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Socket</a:t>
              </a:r>
              <a:r>
                <a:rPr lang="zh-CN" altLang="en-US" dirty="0"/>
                <a:t> </a:t>
              </a:r>
              <a:r>
                <a:rPr lang="en-US" altLang="zh-CN" dirty="0"/>
                <a:t>call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174" name="Rectangle 173">
              <a:extLst>
                <a:ext uri="{FF2B5EF4-FFF2-40B4-BE49-F238E27FC236}">
                  <a16:creationId xmlns:a16="http://schemas.microsoft.com/office/drawing/2014/main" id="{85BDEB13-C918-5C49-8718-23821EFE5749}"/>
                </a:ext>
              </a:extLst>
            </p:cNvPr>
            <p:cNvSpPr/>
            <p:nvPr/>
          </p:nvSpPr>
          <p:spPr>
            <a:xfrm>
              <a:off x="8935053" y="5333422"/>
              <a:ext cx="2113947" cy="29371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Delayed ACK manager</a:t>
              </a:r>
              <a:endParaRPr lang="en-US" dirty="0"/>
            </a:p>
          </p:txBody>
        </p:sp>
        <p:sp>
          <p:nvSpPr>
            <p:cNvPr id="176" name="TextBox 175">
              <a:extLst>
                <a:ext uri="{FF2B5EF4-FFF2-40B4-BE49-F238E27FC236}">
                  <a16:creationId xmlns:a16="http://schemas.microsoft.com/office/drawing/2014/main" id="{4A8C93BF-2558-BC48-BFE9-DCAA6D633121}"/>
                </a:ext>
              </a:extLst>
            </p:cNvPr>
            <p:cNvSpPr txBox="1"/>
            <p:nvPr/>
          </p:nvSpPr>
          <p:spPr>
            <a:xfrm>
              <a:off x="7138287" y="5752746"/>
              <a:ext cx="9846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Receiver</a:t>
              </a:r>
              <a:endParaRPr lang="en-US" dirty="0"/>
            </a:p>
          </p:txBody>
        </p:sp>
        <p:cxnSp>
          <p:nvCxnSpPr>
            <p:cNvPr id="180" name="Straight Arrow Connector 179">
              <a:extLst>
                <a:ext uri="{FF2B5EF4-FFF2-40B4-BE49-F238E27FC236}">
                  <a16:creationId xmlns:a16="http://schemas.microsoft.com/office/drawing/2014/main" id="{27CAAA97-4A3A-4D4C-B166-F7EA0B610790}"/>
                </a:ext>
              </a:extLst>
            </p:cNvPr>
            <p:cNvCxnSpPr>
              <a:cxnSpLocks/>
              <a:stCxn id="158" idx="3"/>
              <a:endCxn id="160" idx="1"/>
            </p:cNvCxnSpPr>
            <p:nvPr/>
          </p:nvCxnSpPr>
          <p:spPr>
            <a:xfrm flipV="1">
              <a:off x="8181497" y="3681704"/>
              <a:ext cx="752585" cy="564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Arrow Connector 192">
              <a:extLst>
                <a:ext uri="{FF2B5EF4-FFF2-40B4-BE49-F238E27FC236}">
                  <a16:creationId xmlns:a16="http://schemas.microsoft.com/office/drawing/2014/main" id="{B35F0EE7-9F31-0640-810E-D75DCE32349D}"/>
                </a:ext>
              </a:extLst>
            </p:cNvPr>
            <p:cNvCxnSpPr>
              <a:cxnSpLocks/>
              <a:stCxn id="161" idx="1"/>
              <a:endCxn id="159" idx="3"/>
            </p:cNvCxnSpPr>
            <p:nvPr/>
          </p:nvCxnSpPr>
          <p:spPr>
            <a:xfrm flipH="1" flipV="1">
              <a:off x="8181497" y="5362641"/>
              <a:ext cx="752584" cy="5747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3" name="Straight Arrow Connector 372">
              <a:extLst>
                <a:ext uri="{FF2B5EF4-FFF2-40B4-BE49-F238E27FC236}">
                  <a16:creationId xmlns:a16="http://schemas.microsoft.com/office/drawing/2014/main" id="{67B83580-B19C-824C-A1DD-5F59744875AF}"/>
                </a:ext>
              </a:extLst>
            </p:cNvPr>
            <p:cNvCxnSpPr>
              <a:cxnSpLocks/>
              <a:stCxn id="160" idx="2"/>
              <a:endCxn id="157" idx="0"/>
            </p:cNvCxnSpPr>
            <p:nvPr/>
          </p:nvCxnSpPr>
          <p:spPr>
            <a:xfrm flipH="1">
              <a:off x="9991491" y="3812626"/>
              <a:ext cx="1" cy="5671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6" name="Straight Arrow Connector 375">
              <a:extLst>
                <a:ext uri="{FF2B5EF4-FFF2-40B4-BE49-F238E27FC236}">
                  <a16:creationId xmlns:a16="http://schemas.microsoft.com/office/drawing/2014/main" id="{A73BE301-6C59-1041-8216-72AD5E2EA444}"/>
                </a:ext>
              </a:extLst>
            </p:cNvPr>
            <p:cNvCxnSpPr>
              <a:cxnSpLocks/>
              <a:stCxn id="157" idx="2"/>
              <a:endCxn id="162" idx="0"/>
            </p:cNvCxnSpPr>
            <p:nvPr/>
          </p:nvCxnSpPr>
          <p:spPr>
            <a:xfrm>
              <a:off x="9991491" y="4665270"/>
              <a:ext cx="1" cy="1695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9" name="Straight Arrow Connector 378">
              <a:extLst>
                <a:ext uri="{FF2B5EF4-FFF2-40B4-BE49-F238E27FC236}">
                  <a16:creationId xmlns:a16="http://schemas.microsoft.com/office/drawing/2014/main" id="{1E816937-BA6F-6748-B671-98E5D8E8D18E}"/>
                </a:ext>
              </a:extLst>
            </p:cNvPr>
            <p:cNvCxnSpPr>
              <a:cxnSpLocks/>
              <a:stCxn id="162" idx="2"/>
              <a:endCxn id="174" idx="0"/>
            </p:cNvCxnSpPr>
            <p:nvPr/>
          </p:nvCxnSpPr>
          <p:spPr>
            <a:xfrm>
              <a:off x="9991492" y="5119128"/>
              <a:ext cx="535" cy="2142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2" name="Straight Arrow Connector 381">
              <a:extLst>
                <a:ext uri="{FF2B5EF4-FFF2-40B4-BE49-F238E27FC236}">
                  <a16:creationId xmlns:a16="http://schemas.microsoft.com/office/drawing/2014/main" id="{4D2AF81D-C81B-8140-8603-D32F8160F39E}"/>
                </a:ext>
              </a:extLst>
            </p:cNvPr>
            <p:cNvCxnSpPr>
              <a:cxnSpLocks/>
              <a:stCxn id="174" idx="2"/>
              <a:endCxn id="161" idx="0"/>
            </p:cNvCxnSpPr>
            <p:nvPr/>
          </p:nvCxnSpPr>
          <p:spPr>
            <a:xfrm flipH="1">
              <a:off x="9991491" y="5627132"/>
              <a:ext cx="536" cy="1686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4" name="Rectangle 473">
              <a:extLst>
                <a:ext uri="{FF2B5EF4-FFF2-40B4-BE49-F238E27FC236}">
                  <a16:creationId xmlns:a16="http://schemas.microsoft.com/office/drawing/2014/main" id="{29CB2507-96D3-734D-843E-E239188BD8A9}"/>
                </a:ext>
              </a:extLst>
            </p:cNvPr>
            <p:cNvSpPr/>
            <p:nvPr/>
          </p:nvSpPr>
          <p:spPr>
            <a:xfrm>
              <a:off x="8934080" y="3945863"/>
              <a:ext cx="2114820" cy="2855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 err="1"/>
                <a:t>Recv</a:t>
              </a:r>
              <a:r>
                <a:rPr lang="en-US" altLang="zh-CN" dirty="0"/>
                <a:t> window manager</a:t>
              </a:r>
              <a:endParaRPr lang="en-US" dirty="0"/>
            </a:p>
          </p:txBody>
        </p: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8A06A123-C7A9-5A47-B004-C9CF34237DD4}"/>
              </a:ext>
            </a:extLst>
          </p:cNvPr>
          <p:cNvSpPr/>
          <p:nvPr/>
        </p:nvSpPr>
        <p:spPr>
          <a:xfrm>
            <a:off x="626533" y="2895825"/>
            <a:ext cx="10491641" cy="377507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095A810-F01C-AF4D-9C67-35EF7CFBCADF}"/>
              </a:ext>
            </a:extLst>
          </p:cNvPr>
          <p:cNvSpPr/>
          <p:nvPr/>
        </p:nvSpPr>
        <p:spPr>
          <a:xfrm>
            <a:off x="1114960" y="3174324"/>
            <a:ext cx="3931494" cy="34314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44F30CC-2F81-2E4D-8394-B1F18E8CC5A5}"/>
              </a:ext>
            </a:extLst>
          </p:cNvPr>
          <p:cNvSpPr txBox="1"/>
          <p:nvPr/>
        </p:nvSpPr>
        <p:spPr>
          <a:xfrm>
            <a:off x="4055048" y="6181559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Sender</a:t>
            </a:r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EACA612-DF24-DA42-B3D4-A2B7DE04A2DF}"/>
              </a:ext>
            </a:extLst>
          </p:cNvPr>
          <p:cNvSpPr/>
          <p:nvPr/>
        </p:nvSpPr>
        <p:spPr>
          <a:xfrm>
            <a:off x="7101555" y="3423924"/>
            <a:ext cx="4008153" cy="27530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8DCAE571-7938-724B-9A18-A6683BBAD12B}"/>
              </a:ext>
            </a:extLst>
          </p:cNvPr>
          <p:cNvCxnSpPr>
            <a:cxnSpLocks/>
          </p:cNvCxnSpPr>
          <p:nvPr/>
        </p:nvCxnSpPr>
        <p:spPr>
          <a:xfrm flipH="1">
            <a:off x="5046526" y="5402486"/>
            <a:ext cx="20634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Arrow Connector 235">
            <a:extLst>
              <a:ext uri="{FF2B5EF4-FFF2-40B4-BE49-F238E27FC236}">
                <a16:creationId xmlns:a16="http://schemas.microsoft.com/office/drawing/2014/main" id="{D979225F-4EA0-914B-8995-2898E99AF486}"/>
              </a:ext>
            </a:extLst>
          </p:cNvPr>
          <p:cNvCxnSpPr>
            <a:cxnSpLocks/>
          </p:cNvCxnSpPr>
          <p:nvPr/>
        </p:nvCxnSpPr>
        <p:spPr>
          <a:xfrm>
            <a:off x="5046526" y="4246117"/>
            <a:ext cx="20634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6F63F2E9-6BBD-394E-B1F4-158A2D0EEF59}"/>
              </a:ext>
            </a:extLst>
          </p:cNvPr>
          <p:cNvSpPr txBox="1"/>
          <p:nvPr/>
        </p:nvSpPr>
        <p:spPr>
          <a:xfrm>
            <a:off x="7138286" y="5752746"/>
            <a:ext cx="98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Receiver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19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49" grpId="0" animBg="1"/>
      <p:bldP spid="50" grpId="0"/>
      <p:bldP spid="51" grpId="0" animBg="1"/>
      <p:bldP spid="5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991850" cy="4351338"/>
          </a:xfrm>
        </p:spPr>
        <p:txBody>
          <a:bodyPr/>
          <a:lstStyle/>
          <a:p>
            <a:r>
              <a:rPr lang="en-US" dirty="0"/>
              <a:t>DETER enables deterministic TCP replay</a:t>
            </a:r>
          </a:p>
          <a:p>
            <a:pPr lvl="1"/>
            <a:r>
              <a:rPr lang="en-US" u="sng" dirty="0"/>
              <a:t>Lightweight</a:t>
            </a:r>
            <a:r>
              <a:rPr lang="en-US" dirty="0"/>
              <a:t>: always on during </a:t>
            </a:r>
            <a:r>
              <a:rPr lang="en-US" u="sng" dirty="0"/>
              <a:t>runtime</a:t>
            </a:r>
          </a:p>
          <a:p>
            <a:pPr lvl="1"/>
            <a:r>
              <a:rPr lang="en-US" u="sng" dirty="0"/>
              <a:t>Detailed</a:t>
            </a:r>
            <a:r>
              <a:rPr lang="en-US" dirty="0"/>
              <a:t> diagnosis during the </a:t>
            </a:r>
            <a:r>
              <a:rPr lang="en-US" u="sng" dirty="0"/>
              <a:t>replay</a:t>
            </a:r>
          </a:p>
          <a:p>
            <a:r>
              <a:rPr lang="en-US" dirty="0"/>
              <a:t>Key challenge: butterfly effect</a:t>
            </a:r>
          </a:p>
          <a:p>
            <a:pPr lvl="1"/>
            <a:r>
              <a:rPr lang="en-US" dirty="0"/>
              <a:t>Record &amp; replay packet stream mutations to break the closed loop between TCP and switches.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40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C839178-D3D7-964D-9AE7-3B9D7D4A2D7F}"/>
              </a:ext>
            </a:extLst>
          </p:cNvPr>
          <p:cNvSpPr txBox="1"/>
          <p:nvPr/>
        </p:nvSpPr>
        <p:spPr>
          <a:xfrm>
            <a:off x="2827124" y="4805680"/>
            <a:ext cx="653775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hlinkClick r:id="rId3"/>
              </a:rPr>
              <a:t>https://github.com/harvard-cns/deter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274807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D05F1-E177-894A-9272-4716534F6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is complex!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966F1-2B2A-8C43-B95D-8CC1A3C94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Unexpected interactions between diff components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61FD2-7CED-9446-B4ED-CAC5EE4BB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A5D80A-50AE-8843-A7CA-B769AD0F761E}" type="slidenum">
              <a:rPr lang="en-US" smtClean="0"/>
              <a:t>5</a:t>
            </a:fld>
            <a:endParaRPr lang="en-US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FB511921-CD96-5D49-BCBE-14E31B97972A}"/>
              </a:ext>
            </a:extLst>
          </p:cNvPr>
          <p:cNvGrpSpPr/>
          <p:nvPr/>
        </p:nvGrpSpPr>
        <p:grpSpPr>
          <a:xfrm>
            <a:off x="1115932" y="3174324"/>
            <a:ext cx="3931494" cy="3431488"/>
            <a:chOff x="1115932" y="3174324"/>
            <a:chExt cx="3931494" cy="3431488"/>
          </a:xfrm>
        </p:grpSpPr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9455824A-D3E3-DE49-AA32-E80C4890BA3D}"/>
                </a:ext>
              </a:extLst>
            </p:cNvPr>
            <p:cNvSpPr/>
            <p:nvPr/>
          </p:nvSpPr>
          <p:spPr>
            <a:xfrm>
              <a:off x="1115932" y="3174324"/>
              <a:ext cx="3931494" cy="34314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97E2DA2-B37C-0844-AA86-29BC32C58348}"/>
                </a:ext>
              </a:extLst>
            </p:cNvPr>
            <p:cNvSpPr/>
            <p:nvPr/>
          </p:nvSpPr>
          <p:spPr>
            <a:xfrm>
              <a:off x="1207372" y="4739375"/>
              <a:ext cx="2267566" cy="2432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Congestion control</a:t>
              </a:r>
              <a:endParaRPr lang="en-US" dirty="0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365CD482-FCF8-9844-8AC5-522CDE6BC466}"/>
                </a:ext>
              </a:extLst>
            </p:cNvPr>
            <p:cNvSpPr/>
            <p:nvPr/>
          </p:nvSpPr>
          <p:spPr>
            <a:xfrm>
              <a:off x="1207372" y="5124924"/>
              <a:ext cx="2264360" cy="2463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Loss</a:t>
              </a:r>
              <a:r>
                <a:rPr lang="zh-CN" altLang="en-US" dirty="0"/>
                <a:t> </a:t>
              </a:r>
              <a:r>
                <a:rPr lang="en-US" altLang="zh-CN" dirty="0"/>
                <a:t>recovery</a:t>
              </a:r>
              <a:endParaRPr lang="en-US" dirty="0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DB9F30DA-ED41-AE46-84BC-A6DFA65AA4AB}"/>
                </a:ext>
              </a:extLst>
            </p:cNvPr>
            <p:cNvSpPr/>
            <p:nvPr/>
          </p:nvSpPr>
          <p:spPr>
            <a:xfrm>
              <a:off x="1207371" y="5882975"/>
              <a:ext cx="2264359" cy="2463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Send</a:t>
              </a:r>
              <a:r>
                <a:rPr lang="zh-CN" altLang="en-US" dirty="0"/>
                <a:t> </a:t>
              </a:r>
              <a:r>
                <a:rPr lang="en-US" altLang="zh-CN" dirty="0"/>
                <a:t>buffer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FCACD0E8-06CA-0E43-8AF2-2F4442CACE5C}"/>
                </a:ext>
              </a:extLst>
            </p:cNvPr>
            <p:cNvSpPr/>
            <p:nvPr/>
          </p:nvSpPr>
          <p:spPr>
            <a:xfrm>
              <a:off x="1207371" y="3984356"/>
              <a:ext cx="2265332" cy="2351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Socket</a:t>
              </a:r>
              <a:r>
                <a:rPr lang="zh-CN" altLang="en-US" dirty="0"/>
                <a:t> </a:t>
              </a:r>
              <a:r>
                <a:rPr lang="en-US" altLang="zh-CN" dirty="0"/>
                <a:t>call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D8E1ECD6-9DA7-A642-A62D-B7D61FF9C811}"/>
                </a:ext>
              </a:extLst>
            </p:cNvPr>
            <p:cNvSpPr/>
            <p:nvPr/>
          </p:nvSpPr>
          <p:spPr>
            <a:xfrm>
              <a:off x="3976346" y="5172538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ACK</a:t>
              </a:r>
              <a:r>
                <a:rPr lang="zh-CN" altLang="en-US" dirty="0"/>
                <a:t> </a:t>
              </a:r>
              <a:r>
                <a:rPr lang="en-US" altLang="zh-CN" dirty="0"/>
                <a:t>processor</a:t>
              </a:r>
              <a:endParaRPr lang="en-US" dirty="0"/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34CEC434-D890-F34B-B80A-A66777BAB79C}"/>
                </a:ext>
              </a:extLst>
            </p:cNvPr>
            <p:cNvSpPr/>
            <p:nvPr/>
          </p:nvSpPr>
          <p:spPr>
            <a:xfrm>
              <a:off x="3973604" y="4007454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Packet</a:t>
              </a:r>
            </a:p>
            <a:p>
              <a:pPr algn="ctr"/>
              <a:r>
                <a:rPr lang="en-US" dirty="0"/>
                <a:t>generator</a:t>
              </a:r>
            </a:p>
          </p:txBody>
        </p: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9601B299-BF1F-B841-8AB3-9B2BD61E1666}"/>
                </a:ext>
              </a:extLst>
            </p:cNvPr>
            <p:cNvCxnSpPr>
              <a:cxnSpLocks/>
              <a:stCxn id="192" idx="3"/>
              <a:endCxn id="177" idx="1"/>
            </p:cNvCxnSpPr>
            <p:nvPr/>
          </p:nvCxnSpPr>
          <p:spPr>
            <a:xfrm>
              <a:off x="3472703" y="3391930"/>
              <a:ext cx="500901" cy="8558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>
              <a:extLst>
                <a:ext uri="{FF2B5EF4-FFF2-40B4-BE49-F238E27FC236}">
                  <a16:creationId xmlns:a16="http://schemas.microsoft.com/office/drawing/2014/main" id="{7AC06291-4840-E146-9572-57207AC52D01}"/>
                </a:ext>
              </a:extLst>
            </p:cNvPr>
            <p:cNvCxnSpPr>
              <a:cxnSpLocks/>
              <a:stCxn id="175" idx="1"/>
              <a:endCxn id="183" idx="3"/>
            </p:cNvCxnSpPr>
            <p:nvPr/>
          </p:nvCxnSpPr>
          <p:spPr>
            <a:xfrm flipH="1">
              <a:off x="3474938" y="5412856"/>
              <a:ext cx="501408" cy="9765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E2BAD43B-249C-CC4B-B893-A1BE3D536370}"/>
                </a:ext>
              </a:extLst>
            </p:cNvPr>
            <p:cNvSpPr txBox="1"/>
            <p:nvPr/>
          </p:nvSpPr>
          <p:spPr>
            <a:xfrm>
              <a:off x="4055120" y="6181559"/>
              <a:ext cx="8451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Sender</a:t>
              </a:r>
              <a:endParaRPr lang="en-US" dirty="0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06DB1119-09FC-BB45-976C-DBFAC31F2AC4}"/>
                </a:ext>
              </a:extLst>
            </p:cNvPr>
            <p:cNvSpPr/>
            <p:nvPr/>
          </p:nvSpPr>
          <p:spPr>
            <a:xfrm>
              <a:off x="1207371" y="5513587"/>
              <a:ext cx="2264826" cy="2270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Timer manager</a:t>
              </a:r>
              <a:endParaRPr lang="en-US" dirty="0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2B96F444-9D87-9343-A4CA-35F514170401}"/>
                </a:ext>
              </a:extLst>
            </p:cNvPr>
            <p:cNvSpPr/>
            <p:nvPr/>
          </p:nvSpPr>
          <p:spPr>
            <a:xfrm>
              <a:off x="1207372" y="6271635"/>
              <a:ext cx="2267566" cy="2354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Send window manager</a:t>
              </a:r>
              <a:endParaRPr lang="en-US" dirty="0"/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211F2E98-3B89-5A49-B76C-6B44EF6B1E21}"/>
                </a:ext>
              </a:extLst>
            </p:cNvPr>
            <p:cNvSpPr/>
            <p:nvPr/>
          </p:nvSpPr>
          <p:spPr>
            <a:xfrm>
              <a:off x="1207372" y="4361819"/>
              <a:ext cx="2267566" cy="2352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Pacing rate manager</a:t>
              </a:r>
              <a:endParaRPr lang="en-US" dirty="0"/>
            </a:p>
          </p:txBody>
        </p: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B715B678-E2C4-0A4F-A4D5-AD5AB3032BE5}"/>
                </a:ext>
              </a:extLst>
            </p:cNvPr>
            <p:cNvCxnSpPr>
              <a:cxnSpLocks/>
              <a:stCxn id="183" idx="0"/>
              <a:endCxn id="172" idx="2"/>
            </p:cNvCxnSpPr>
            <p:nvPr/>
          </p:nvCxnSpPr>
          <p:spPr>
            <a:xfrm flipH="1" flipV="1">
              <a:off x="2339551" y="6129335"/>
              <a:ext cx="1604" cy="1423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Arrow Connector 185">
              <a:extLst>
                <a:ext uri="{FF2B5EF4-FFF2-40B4-BE49-F238E27FC236}">
                  <a16:creationId xmlns:a16="http://schemas.microsoft.com/office/drawing/2014/main" id="{E439C0DF-689F-CE4E-A0C0-8436875E558E}"/>
                </a:ext>
              </a:extLst>
            </p:cNvPr>
            <p:cNvCxnSpPr>
              <a:cxnSpLocks/>
              <a:stCxn id="172" idx="0"/>
              <a:endCxn id="182" idx="2"/>
            </p:cNvCxnSpPr>
            <p:nvPr/>
          </p:nvCxnSpPr>
          <p:spPr>
            <a:xfrm flipV="1">
              <a:off x="2339551" y="5740678"/>
              <a:ext cx="233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34636062-E98A-814E-B12A-F2E8179904D2}"/>
                </a:ext>
              </a:extLst>
            </p:cNvPr>
            <p:cNvCxnSpPr>
              <a:cxnSpLocks/>
              <a:stCxn id="182" idx="0"/>
              <a:endCxn id="171" idx="2"/>
            </p:cNvCxnSpPr>
            <p:nvPr/>
          </p:nvCxnSpPr>
          <p:spPr>
            <a:xfrm flipH="1" flipV="1">
              <a:off x="2339552" y="5371290"/>
              <a:ext cx="232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Arrow Connector 187">
              <a:extLst>
                <a:ext uri="{FF2B5EF4-FFF2-40B4-BE49-F238E27FC236}">
                  <a16:creationId xmlns:a16="http://schemas.microsoft.com/office/drawing/2014/main" id="{53A23503-D6B1-2D45-8B90-9FB9A443C3E0}"/>
                </a:ext>
              </a:extLst>
            </p:cNvPr>
            <p:cNvCxnSpPr>
              <a:cxnSpLocks/>
              <a:stCxn id="171" idx="0"/>
              <a:endCxn id="170" idx="2"/>
            </p:cNvCxnSpPr>
            <p:nvPr/>
          </p:nvCxnSpPr>
          <p:spPr>
            <a:xfrm flipV="1">
              <a:off x="2339552" y="4982627"/>
              <a:ext cx="1603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C2853746-FB9E-A847-9AA7-050D493A61C3}"/>
                </a:ext>
              </a:extLst>
            </p:cNvPr>
            <p:cNvCxnSpPr>
              <a:cxnSpLocks/>
              <a:stCxn id="170" idx="0"/>
              <a:endCxn id="184" idx="2"/>
            </p:cNvCxnSpPr>
            <p:nvPr/>
          </p:nvCxnSpPr>
          <p:spPr>
            <a:xfrm flipV="1">
              <a:off x="2341155" y="4597078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Arrow Connector 189">
              <a:extLst>
                <a:ext uri="{FF2B5EF4-FFF2-40B4-BE49-F238E27FC236}">
                  <a16:creationId xmlns:a16="http://schemas.microsoft.com/office/drawing/2014/main" id="{9C3DAABE-694C-DC46-8E88-4E9991AA6B99}"/>
                </a:ext>
              </a:extLst>
            </p:cNvPr>
            <p:cNvCxnSpPr>
              <a:cxnSpLocks/>
              <a:stCxn id="184" idx="0"/>
              <a:endCxn id="173" idx="2"/>
            </p:cNvCxnSpPr>
            <p:nvPr/>
          </p:nvCxnSpPr>
          <p:spPr>
            <a:xfrm flipH="1" flipV="1">
              <a:off x="2340037" y="4219522"/>
              <a:ext cx="1118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BE6138A8-75EE-7044-BC62-6C86371FBA19}"/>
                </a:ext>
              </a:extLst>
            </p:cNvPr>
            <p:cNvSpPr/>
            <p:nvPr/>
          </p:nvSpPr>
          <p:spPr>
            <a:xfrm>
              <a:off x="1207371" y="3638783"/>
              <a:ext cx="2265332" cy="2032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Nagle test</a:t>
              </a:r>
              <a:endParaRPr lang="en-US" dirty="0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7157620A-56A2-1E4D-B83F-2D977F976157}"/>
                </a:ext>
              </a:extLst>
            </p:cNvPr>
            <p:cNvSpPr/>
            <p:nvPr/>
          </p:nvSpPr>
          <p:spPr>
            <a:xfrm>
              <a:off x="1207371" y="3287374"/>
              <a:ext cx="2265332" cy="2091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TSO</a:t>
              </a:r>
              <a:endParaRPr lang="en-US" dirty="0"/>
            </a:p>
          </p:txBody>
        </p:sp>
        <p:cxnSp>
          <p:nvCxnSpPr>
            <p:cNvPr id="194" name="Straight Arrow Connector 193">
              <a:extLst>
                <a:ext uri="{FF2B5EF4-FFF2-40B4-BE49-F238E27FC236}">
                  <a16:creationId xmlns:a16="http://schemas.microsoft.com/office/drawing/2014/main" id="{82D22E40-B345-8743-832C-3749C851F069}"/>
                </a:ext>
              </a:extLst>
            </p:cNvPr>
            <p:cNvCxnSpPr>
              <a:cxnSpLocks/>
              <a:stCxn id="173" idx="0"/>
              <a:endCxn id="191" idx="2"/>
            </p:cNvCxnSpPr>
            <p:nvPr/>
          </p:nvCxnSpPr>
          <p:spPr>
            <a:xfrm flipV="1">
              <a:off x="2340037" y="3842059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CEFAE769-5DF9-8A4E-9D65-C8A0425525C7}"/>
                </a:ext>
              </a:extLst>
            </p:cNvPr>
            <p:cNvCxnSpPr>
              <a:cxnSpLocks/>
              <a:stCxn id="191" idx="0"/>
              <a:endCxn id="192" idx="2"/>
            </p:cNvCxnSpPr>
            <p:nvPr/>
          </p:nvCxnSpPr>
          <p:spPr>
            <a:xfrm flipV="1">
              <a:off x="2340037" y="3496486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276410F1-ECDC-6B4E-A989-486EE7F477EF}"/>
              </a:ext>
            </a:extLst>
          </p:cNvPr>
          <p:cNvGrpSpPr/>
          <p:nvPr/>
        </p:nvGrpSpPr>
        <p:grpSpPr>
          <a:xfrm>
            <a:off x="7110021" y="3423924"/>
            <a:ext cx="4008153" cy="2753039"/>
            <a:chOff x="7110021" y="3423924"/>
            <a:chExt cx="4008153" cy="2753039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0DC48068-FDC8-564D-AB2A-03C40F5A4995}"/>
                </a:ext>
              </a:extLst>
            </p:cNvPr>
            <p:cNvSpPr/>
            <p:nvPr/>
          </p:nvSpPr>
          <p:spPr>
            <a:xfrm>
              <a:off x="7110021" y="3423924"/>
              <a:ext cx="4008153" cy="27530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7471526D-11C6-AB46-B566-582EB9ED3747}"/>
                </a:ext>
              </a:extLst>
            </p:cNvPr>
            <p:cNvSpPr/>
            <p:nvPr/>
          </p:nvSpPr>
          <p:spPr>
            <a:xfrm>
              <a:off x="8934081" y="4379768"/>
              <a:ext cx="2114820" cy="2855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Congestion control</a:t>
              </a:r>
              <a:endParaRPr lang="en-US" dirty="0"/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8191FDF9-BCAE-6440-B1DA-5ABCAB52F5D5}"/>
                </a:ext>
              </a:extLst>
            </p:cNvPr>
            <p:cNvSpPr/>
            <p:nvPr/>
          </p:nvSpPr>
          <p:spPr>
            <a:xfrm>
              <a:off x="7210895" y="4005799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Packet</a:t>
              </a:r>
              <a:r>
                <a:rPr lang="zh-CN" altLang="en-US" dirty="0"/>
                <a:t> </a:t>
              </a:r>
              <a:r>
                <a:rPr lang="en-US" altLang="zh-CN" dirty="0"/>
                <a:t>processor</a:t>
              </a:r>
              <a:endParaRPr lang="en-US" dirty="0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0FCD0A08-0D50-6F42-AC3E-3BF43F0A6457}"/>
                </a:ext>
              </a:extLst>
            </p:cNvPr>
            <p:cNvSpPr/>
            <p:nvPr/>
          </p:nvSpPr>
          <p:spPr>
            <a:xfrm>
              <a:off x="7210895" y="5122323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ACK</a:t>
              </a:r>
              <a:r>
                <a:rPr lang="zh-CN" altLang="en-US" dirty="0"/>
                <a:t> </a:t>
              </a:r>
              <a:r>
                <a:rPr lang="en-US" altLang="zh-CN" dirty="0"/>
                <a:t>generator</a:t>
              </a:r>
              <a:endParaRPr lang="en-US" dirty="0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A3263C8C-2201-974E-AAD2-A1593DCDD34F}"/>
                </a:ext>
              </a:extLst>
            </p:cNvPr>
            <p:cNvSpPr/>
            <p:nvPr/>
          </p:nvSpPr>
          <p:spPr>
            <a:xfrm>
              <a:off x="8934082" y="3550782"/>
              <a:ext cx="2114819" cy="2618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 err="1"/>
                <a:t>Recv</a:t>
              </a:r>
              <a:r>
                <a:rPr lang="zh-CN" altLang="en-US" dirty="0"/>
                <a:t> </a:t>
              </a:r>
              <a:r>
                <a:rPr lang="en-US" altLang="zh-CN" dirty="0"/>
                <a:t>buffer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A2B9C0F6-6E60-0647-9418-B01DB720E5EE}"/>
                </a:ext>
              </a:extLst>
            </p:cNvPr>
            <p:cNvSpPr/>
            <p:nvPr/>
          </p:nvSpPr>
          <p:spPr>
            <a:xfrm>
              <a:off x="8934081" y="5795772"/>
              <a:ext cx="2114819" cy="2832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Attack mitigation</a:t>
              </a:r>
              <a:endParaRPr lang="en-US" dirty="0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5D8369DA-D3D6-1C4A-BF7A-CF9F35BDB5A7}"/>
                </a:ext>
              </a:extLst>
            </p:cNvPr>
            <p:cNvSpPr/>
            <p:nvPr/>
          </p:nvSpPr>
          <p:spPr>
            <a:xfrm>
              <a:off x="8934082" y="4834781"/>
              <a:ext cx="2114819" cy="2843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Socket</a:t>
              </a:r>
              <a:r>
                <a:rPr lang="zh-CN" altLang="en-US" dirty="0"/>
                <a:t> </a:t>
              </a:r>
              <a:r>
                <a:rPr lang="en-US" altLang="zh-CN" dirty="0"/>
                <a:t>call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69C10B4F-0EFD-6E44-ABC5-163B888948F1}"/>
                </a:ext>
              </a:extLst>
            </p:cNvPr>
            <p:cNvSpPr/>
            <p:nvPr/>
          </p:nvSpPr>
          <p:spPr>
            <a:xfrm>
              <a:off x="8935053" y="5333422"/>
              <a:ext cx="2113947" cy="29371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Delayed ACK manager</a:t>
              </a:r>
              <a:endParaRPr lang="en-US" dirty="0"/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193ABF0B-D23E-6246-8EDE-A709BF31F66C}"/>
                </a:ext>
              </a:extLst>
            </p:cNvPr>
            <p:cNvSpPr txBox="1"/>
            <p:nvPr/>
          </p:nvSpPr>
          <p:spPr>
            <a:xfrm>
              <a:off x="7138287" y="5752746"/>
              <a:ext cx="9846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Receiver</a:t>
              </a:r>
              <a:endParaRPr lang="en-US" dirty="0"/>
            </a:p>
          </p:txBody>
        </p:sp>
        <p:cxnSp>
          <p:nvCxnSpPr>
            <p:cNvPr id="206" name="Straight Arrow Connector 205">
              <a:extLst>
                <a:ext uri="{FF2B5EF4-FFF2-40B4-BE49-F238E27FC236}">
                  <a16:creationId xmlns:a16="http://schemas.microsoft.com/office/drawing/2014/main" id="{BBB2AD51-701C-9149-9126-E22765CB4C4F}"/>
                </a:ext>
              </a:extLst>
            </p:cNvPr>
            <p:cNvCxnSpPr>
              <a:cxnSpLocks/>
              <a:stCxn id="199" idx="3"/>
              <a:endCxn id="201" idx="1"/>
            </p:cNvCxnSpPr>
            <p:nvPr/>
          </p:nvCxnSpPr>
          <p:spPr>
            <a:xfrm flipV="1">
              <a:off x="8181497" y="3681704"/>
              <a:ext cx="752585" cy="564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>
              <a:extLst>
                <a:ext uri="{FF2B5EF4-FFF2-40B4-BE49-F238E27FC236}">
                  <a16:creationId xmlns:a16="http://schemas.microsoft.com/office/drawing/2014/main" id="{46D89A19-381B-AC45-9B03-E7BFC1F68F44}"/>
                </a:ext>
              </a:extLst>
            </p:cNvPr>
            <p:cNvCxnSpPr>
              <a:cxnSpLocks/>
              <a:stCxn id="202" idx="1"/>
              <a:endCxn id="200" idx="3"/>
            </p:cNvCxnSpPr>
            <p:nvPr/>
          </p:nvCxnSpPr>
          <p:spPr>
            <a:xfrm flipH="1" flipV="1">
              <a:off x="8181497" y="5362641"/>
              <a:ext cx="752584" cy="5747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>
              <a:extLst>
                <a:ext uri="{FF2B5EF4-FFF2-40B4-BE49-F238E27FC236}">
                  <a16:creationId xmlns:a16="http://schemas.microsoft.com/office/drawing/2014/main" id="{444A6DAF-E1D4-D44A-8CE4-7D0FF1BD904B}"/>
                </a:ext>
              </a:extLst>
            </p:cNvPr>
            <p:cNvCxnSpPr>
              <a:cxnSpLocks/>
              <a:stCxn id="201" idx="2"/>
              <a:endCxn id="198" idx="0"/>
            </p:cNvCxnSpPr>
            <p:nvPr/>
          </p:nvCxnSpPr>
          <p:spPr>
            <a:xfrm flipH="1">
              <a:off x="9991491" y="3812626"/>
              <a:ext cx="1" cy="5671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>
              <a:extLst>
                <a:ext uri="{FF2B5EF4-FFF2-40B4-BE49-F238E27FC236}">
                  <a16:creationId xmlns:a16="http://schemas.microsoft.com/office/drawing/2014/main" id="{303FCFB3-4DC5-F049-8958-76DC4A942FA9}"/>
                </a:ext>
              </a:extLst>
            </p:cNvPr>
            <p:cNvCxnSpPr>
              <a:cxnSpLocks/>
              <a:stCxn id="198" idx="2"/>
              <a:endCxn id="203" idx="0"/>
            </p:cNvCxnSpPr>
            <p:nvPr/>
          </p:nvCxnSpPr>
          <p:spPr>
            <a:xfrm>
              <a:off x="9991491" y="4665270"/>
              <a:ext cx="1" cy="1695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>
              <a:extLst>
                <a:ext uri="{FF2B5EF4-FFF2-40B4-BE49-F238E27FC236}">
                  <a16:creationId xmlns:a16="http://schemas.microsoft.com/office/drawing/2014/main" id="{97957F12-8CF7-3348-9922-1C2DAEC5E3C2}"/>
                </a:ext>
              </a:extLst>
            </p:cNvPr>
            <p:cNvCxnSpPr>
              <a:cxnSpLocks/>
              <a:stCxn id="203" idx="2"/>
              <a:endCxn id="204" idx="0"/>
            </p:cNvCxnSpPr>
            <p:nvPr/>
          </p:nvCxnSpPr>
          <p:spPr>
            <a:xfrm>
              <a:off x="9991492" y="5119128"/>
              <a:ext cx="535" cy="2142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Arrow Connector 210">
              <a:extLst>
                <a:ext uri="{FF2B5EF4-FFF2-40B4-BE49-F238E27FC236}">
                  <a16:creationId xmlns:a16="http://schemas.microsoft.com/office/drawing/2014/main" id="{EC3923AB-97C6-FD47-954C-B5FF29FA7B5B}"/>
                </a:ext>
              </a:extLst>
            </p:cNvPr>
            <p:cNvCxnSpPr>
              <a:cxnSpLocks/>
              <a:stCxn id="204" idx="2"/>
              <a:endCxn id="202" idx="0"/>
            </p:cNvCxnSpPr>
            <p:nvPr/>
          </p:nvCxnSpPr>
          <p:spPr>
            <a:xfrm flipH="1">
              <a:off x="9991491" y="5627132"/>
              <a:ext cx="536" cy="1686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D74187DC-CB4B-7341-8665-2C4D4804453A}"/>
                </a:ext>
              </a:extLst>
            </p:cNvPr>
            <p:cNvSpPr/>
            <p:nvPr/>
          </p:nvSpPr>
          <p:spPr>
            <a:xfrm>
              <a:off x="8934080" y="3945863"/>
              <a:ext cx="2114820" cy="2855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 err="1"/>
                <a:t>Recv</a:t>
              </a:r>
              <a:r>
                <a:rPr lang="en-US" altLang="zh-CN" dirty="0"/>
                <a:t> window manager</a:t>
              </a:r>
              <a:endParaRPr lang="en-US" dirty="0"/>
            </a:p>
          </p:txBody>
        </p:sp>
      </p:grpSp>
      <p:sp>
        <p:nvSpPr>
          <p:cNvPr id="51" name="Rectangle 50">
            <a:extLst>
              <a:ext uri="{FF2B5EF4-FFF2-40B4-BE49-F238E27FC236}">
                <a16:creationId xmlns:a16="http://schemas.microsoft.com/office/drawing/2014/main" id="{E53FAEB5-660A-1D40-8314-86909F7B8657}"/>
              </a:ext>
            </a:extLst>
          </p:cNvPr>
          <p:cNvSpPr/>
          <p:nvPr/>
        </p:nvSpPr>
        <p:spPr>
          <a:xfrm>
            <a:off x="660399" y="2946400"/>
            <a:ext cx="10491641" cy="377507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B2760A46-C054-214F-891C-B4BCA7F7CE6E}"/>
              </a:ext>
            </a:extLst>
          </p:cNvPr>
          <p:cNvCxnSpPr>
            <a:cxnSpLocks/>
          </p:cNvCxnSpPr>
          <p:nvPr/>
        </p:nvCxnSpPr>
        <p:spPr>
          <a:xfrm>
            <a:off x="5046526" y="4246117"/>
            <a:ext cx="20634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4CDD5E26-C205-FD4A-B2C8-946205B599CB}"/>
              </a:ext>
            </a:extLst>
          </p:cNvPr>
          <p:cNvCxnSpPr>
            <a:cxnSpLocks/>
          </p:cNvCxnSpPr>
          <p:nvPr/>
        </p:nvCxnSpPr>
        <p:spPr>
          <a:xfrm flipH="1">
            <a:off x="5046526" y="5402486"/>
            <a:ext cx="20634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41928FB4-FFFB-A54E-8A10-47CFBB6AF995}"/>
              </a:ext>
            </a:extLst>
          </p:cNvPr>
          <p:cNvSpPr/>
          <p:nvPr/>
        </p:nvSpPr>
        <p:spPr>
          <a:xfrm>
            <a:off x="8934080" y="3945863"/>
            <a:ext cx="2114820" cy="2855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dirty="0" err="1"/>
              <a:t>Recv</a:t>
            </a:r>
            <a:r>
              <a:rPr lang="en-US" altLang="zh-CN" dirty="0"/>
              <a:t> window manager</a:t>
            </a:r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ABC83956-A095-9F4C-892D-6B25260A7858}"/>
              </a:ext>
            </a:extLst>
          </p:cNvPr>
          <p:cNvSpPr/>
          <p:nvPr/>
        </p:nvSpPr>
        <p:spPr>
          <a:xfrm>
            <a:off x="1207370" y="5123852"/>
            <a:ext cx="2264360" cy="2463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dirty="0"/>
              <a:t>Loss</a:t>
            </a:r>
            <a:r>
              <a:rPr lang="zh-CN" altLang="en-US" dirty="0"/>
              <a:t> </a:t>
            </a:r>
            <a:r>
              <a:rPr lang="en-US" altLang="zh-CN" dirty="0"/>
              <a:t>recovery</a:t>
            </a:r>
            <a:endParaRPr lang="en-US" dirty="0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696A5877-E97F-1D4B-9573-F2E5A60646B2}"/>
              </a:ext>
            </a:extLst>
          </p:cNvPr>
          <p:cNvSpPr/>
          <p:nvPr/>
        </p:nvSpPr>
        <p:spPr>
          <a:xfrm>
            <a:off x="1115032" y="3174324"/>
            <a:ext cx="3931494" cy="34314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0755C58-888F-6A45-9A63-A586C564DA2B}"/>
              </a:ext>
            </a:extLst>
          </p:cNvPr>
          <p:cNvSpPr txBox="1"/>
          <p:nvPr/>
        </p:nvSpPr>
        <p:spPr>
          <a:xfrm>
            <a:off x="4055120" y="6181559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Sender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05C8C0-212D-2A47-BDAE-1ACEAAC1FBC4}"/>
              </a:ext>
            </a:extLst>
          </p:cNvPr>
          <p:cNvSpPr txBox="1"/>
          <p:nvPr/>
        </p:nvSpPr>
        <p:spPr>
          <a:xfrm>
            <a:off x="5261674" y="3819851"/>
            <a:ext cx="17142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 fast recovery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2E931D0-39F7-F24D-A911-AB6CA5A16917}"/>
              </a:ext>
            </a:extLst>
          </p:cNvPr>
          <p:cNvSpPr/>
          <p:nvPr/>
        </p:nvSpPr>
        <p:spPr>
          <a:xfrm>
            <a:off x="7101555" y="3423924"/>
            <a:ext cx="4008153" cy="27530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78C4B1B-087D-1D43-BFC0-1A3137A9D0A1}"/>
              </a:ext>
            </a:extLst>
          </p:cNvPr>
          <p:cNvSpPr txBox="1"/>
          <p:nvPr/>
        </p:nvSpPr>
        <p:spPr>
          <a:xfrm>
            <a:off x="7138286" y="5752746"/>
            <a:ext cx="98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Receiver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4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3" grpId="0" animBg="1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D05F1-E177-894A-9272-4716534F6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</a:t>
            </a:r>
            <a:r>
              <a:rPr lang="en-US"/>
              <a:t>is complex</a:t>
            </a:r>
            <a:r>
              <a:rPr lang="en-US" dirty="0"/>
              <a:t>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966F1-2B2A-8C43-B95D-8CC1A3C94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Unexpected interactions between diff components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61FD2-7CED-9446-B4ED-CAC5EE4BB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A5D80A-50AE-8843-A7CA-B769AD0F761E}" type="slidenum">
              <a:rPr lang="en-US" smtClean="0"/>
              <a:t>6</a:t>
            </a:fld>
            <a:endParaRPr lang="en-US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FB511921-CD96-5D49-BCBE-14E31B97972A}"/>
              </a:ext>
            </a:extLst>
          </p:cNvPr>
          <p:cNvGrpSpPr/>
          <p:nvPr/>
        </p:nvGrpSpPr>
        <p:grpSpPr>
          <a:xfrm>
            <a:off x="1115932" y="3174324"/>
            <a:ext cx="3931494" cy="3431488"/>
            <a:chOff x="1115932" y="3174324"/>
            <a:chExt cx="3931494" cy="3431488"/>
          </a:xfrm>
        </p:grpSpPr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9455824A-D3E3-DE49-AA32-E80C4890BA3D}"/>
                </a:ext>
              </a:extLst>
            </p:cNvPr>
            <p:cNvSpPr/>
            <p:nvPr/>
          </p:nvSpPr>
          <p:spPr>
            <a:xfrm>
              <a:off x="1115932" y="3174324"/>
              <a:ext cx="3931494" cy="34314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97E2DA2-B37C-0844-AA86-29BC32C58348}"/>
                </a:ext>
              </a:extLst>
            </p:cNvPr>
            <p:cNvSpPr/>
            <p:nvPr/>
          </p:nvSpPr>
          <p:spPr>
            <a:xfrm>
              <a:off x="1207372" y="4739375"/>
              <a:ext cx="2267566" cy="2432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Congestion control</a:t>
              </a:r>
              <a:endParaRPr lang="en-US" dirty="0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365CD482-FCF8-9844-8AC5-522CDE6BC466}"/>
                </a:ext>
              </a:extLst>
            </p:cNvPr>
            <p:cNvSpPr/>
            <p:nvPr/>
          </p:nvSpPr>
          <p:spPr>
            <a:xfrm>
              <a:off x="1207372" y="5124924"/>
              <a:ext cx="2264360" cy="2463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Loss</a:t>
              </a:r>
              <a:r>
                <a:rPr lang="zh-CN" altLang="en-US" dirty="0"/>
                <a:t> </a:t>
              </a:r>
              <a:r>
                <a:rPr lang="en-US" altLang="zh-CN" dirty="0"/>
                <a:t>recovery</a:t>
              </a:r>
              <a:endParaRPr lang="en-US" dirty="0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DB9F30DA-ED41-AE46-84BC-A6DFA65AA4AB}"/>
                </a:ext>
              </a:extLst>
            </p:cNvPr>
            <p:cNvSpPr/>
            <p:nvPr/>
          </p:nvSpPr>
          <p:spPr>
            <a:xfrm>
              <a:off x="1207371" y="5882975"/>
              <a:ext cx="2264359" cy="2463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Send</a:t>
              </a:r>
              <a:r>
                <a:rPr lang="zh-CN" altLang="en-US" dirty="0"/>
                <a:t> </a:t>
              </a:r>
              <a:r>
                <a:rPr lang="en-US" altLang="zh-CN" dirty="0"/>
                <a:t>buffer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FCACD0E8-06CA-0E43-8AF2-2F4442CACE5C}"/>
                </a:ext>
              </a:extLst>
            </p:cNvPr>
            <p:cNvSpPr/>
            <p:nvPr/>
          </p:nvSpPr>
          <p:spPr>
            <a:xfrm>
              <a:off x="1207371" y="3984356"/>
              <a:ext cx="2265332" cy="2351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Socket</a:t>
              </a:r>
              <a:r>
                <a:rPr lang="zh-CN" altLang="en-US" dirty="0"/>
                <a:t> </a:t>
              </a:r>
              <a:r>
                <a:rPr lang="en-US" altLang="zh-CN" dirty="0"/>
                <a:t>call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D8E1ECD6-9DA7-A642-A62D-B7D61FF9C811}"/>
                </a:ext>
              </a:extLst>
            </p:cNvPr>
            <p:cNvSpPr/>
            <p:nvPr/>
          </p:nvSpPr>
          <p:spPr>
            <a:xfrm>
              <a:off x="3976346" y="5172538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ACK</a:t>
              </a:r>
              <a:r>
                <a:rPr lang="zh-CN" altLang="en-US" dirty="0"/>
                <a:t> </a:t>
              </a:r>
              <a:r>
                <a:rPr lang="en-US" altLang="zh-CN" dirty="0"/>
                <a:t>processor</a:t>
              </a:r>
              <a:endParaRPr lang="en-US" dirty="0"/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34CEC434-D890-F34B-B80A-A66777BAB79C}"/>
                </a:ext>
              </a:extLst>
            </p:cNvPr>
            <p:cNvSpPr/>
            <p:nvPr/>
          </p:nvSpPr>
          <p:spPr>
            <a:xfrm>
              <a:off x="3973604" y="4007454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Packet</a:t>
              </a:r>
            </a:p>
            <a:p>
              <a:pPr algn="ctr"/>
              <a:r>
                <a:rPr lang="en-US" dirty="0"/>
                <a:t>generator</a:t>
              </a:r>
            </a:p>
          </p:txBody>
        </p: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9601B299-BF1F-B841-8AB3-9B2BD61E1666}"/>
                </a:ext>
              </a:extLst>
            </p:cNvPr>
            <p:cNvCxnSpPr>
              <a:cxnSpLocks/>
              <a:stCxn id="192" idx="3"/>
              <a:endCxn id="177" idx="1"/>
            </p:cNvCxnSpPr>
            <p:nvPr/>
          </p:nvCxnSpPr>
          <p:spPr>
            <a:xfrm>
              <a:off x="3472703" y="3391930"/>
              <a:ext cx="500901" cy="8558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>
              <a:extLst>
                <a:ext uri="{FF2B5EF4-FFF2-40B4-BE49-F238E27FC236}">
                  <a16:creationId xmlns:a16="http://schemas.microsoft.com/office/drawing/2014/main" id="{7AC06291-4840-E146-9572-57207AC52D01}"/>
                </a:ext>
              </a:extLst>
            </p:cNvPr>
            <p:cNvCxnSpPr>
              <a:cxnSpLocks/>
              <a:stCxn id="175" idx="1"/>
              <a:endCxn id="183" idx="3"/>
            </p:cNvCxnSpPr>
            <p:nvPr/>
          </p:nvCxnSpPr>
          <p:spPr>
            <a:xfrm flipH="1">
              <a:off x="3474938" y="5412856"/>
              <a:ext cx="501408" cy="9765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E2BAD43B-249C-CC4B-B893-A1BE3D536370}"/>
                </a:ext>
              </a:extLst>
            </p:cNvPr>
            <p:cNvSpPr txBox="1"/>
            <p:nvPr/>
          </p:nvSpPr>
          <p:spPr>
            <a:xfrm>
              <a:off x="4055120" y="6181559"/>
              <a:ext cx="8451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Sender</a:t>
              </a:r>
              <a:endParaRPr lang="en-US" dirty="0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06DB1119-09FC-BB45-976C-DBFAC31F2AC4}"/>
                </a:ext>
              </a:extLst>
            </p:cNvPr>
            <p:cNvSpPr/>
            <p:nvPr/>
          </p:nvSpPr>
          <p:spPr>
            <a:xfrm>
              <a:off x="1207371" y="5513587"/>
              <a:ext cx="2264826" cy="2270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Timer manager</a:t>
              </a:r>
              <a:endParaRPr lang="en-US" dirty="0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2B96F444-9D87-9343-A4CA-35F514170401}"/>
                </a:ext>
              </a:extLst>
            </p:cNvPr>
            <p:cNvSpPr/>
            <p:nvPr/>
          </p:nvSpPr>
          <p:spPr>
            <a:xfrm>
              <a:off x="1207372" y="6271635"/>
              <a:ext cx="2267566" cy="2354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Send window manager</a:t>
              </a:r>
              <a:endParaRPr lang="en-US" dirty="0"/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211F2E98-3B89-5A49-B76C-6B44EF6B1E21}"/>
                </a:ext>
              </a:extLst>
            </p:cNvPr>
            <p:cNvSpPr/>
            <p:nvPr/>
          </p:nvSpPr>
          <p:spPr>
            <a:xfrm>
              <a:off x="1207372" y="4361819"/>
              <a:ext cx="2267566" cy="2352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Pacing rate manager</a:t>
              </a:r>
              <a:endParaRPr lang="en-US" dirty="0"/>
            </a:p>
          </p:txBody>
        </p: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B715B678-E2C4-0A4F-A4D5-AD5AB3032BE5}"/>
                </a:ext>
              </a:extLst>
            </p:cNvPr>
            <p:cNvCxnSpPr>
              <a:cxnSpLocks/>
              <a:stCxn id="183" idx="0"/>
              <a:endCxn id="172" idx="2"/>
            </p:cNvCxnSpPr>
            <p:nvPr/>
          </p:nvCxnSpPr>
          <p:spPr>
            <a:xfrm flipH="1" flipV="1">
              <a:off x="2339551" y="6129335"/>
              <a:ext cx="1604" cy="1423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Arrow Connector 185">
              <a:extLst>
                <a:ext uri="{FF2B5EF4-FFF2-40B4-BE49-F238E27FC236}">
                  <a16:creationId xmlns:a16="http://schemas.microsoft.com/office/drawing/2014/main" id="{E439C0DF-689F-CE4E-A0C0-8436875E558E}"/>
                </a:ext>
              </a:extLst>
            </p:cNvPr>
            <p:cNvCxnSpPr>
              <a:cxnSpLocks/>
              <a:stCxn id="172" idx="0"/>
              <a:endCxn id="182" idx="2"/>
            </p:cNvCxnSpPr>
            <p:nvPr/>
          </p:nvCxnSpPr>
          <p:spPr>
            <a:xfrm flipV="1">
              <a:off x="2339551" y="5740678"/>
              <a:ext cx="233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34636062-E98A-814E-B12A-F2E8179904D2}"/>
                </a:ext>
              </a:extLst>
            </p:cNvPr>
            <p:cNvCxnSpPr>
              <a:cxnSpLocks/>
              <a:stCxn id="182" idx="0"/>
              <a:endCxn id="171" idx="2"/>
            </p:cNvCxnSpPr>
            <p:nvPr/>
          </p:nvCxnSpPr>
          <p:spPr>
            <a:xfrm flipH="1" flipV="1">
              <a:off x="2339552" y="5371290"/>
              <a:ext cx="232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Arrow Connector 187">
              <a:extLst>
                <a:ext uri="{FF2B5EF4-FFF2-40B4-BE49-F238E27FC236}">
                  <a16:creationId xmlns:a16="http://schemas.microsoft.com/office/drawing/2014/main" id="{53A23503-D6B1-2D45-8B90-9FB9A443C3E0}"/>
                </a:ext>
              </a:extLst>
            </p:cNvPr>
            <p:cNvCxnSpPr>
              <a:cxnSpLocks/>
              <a:stCxn id="171" idx="0"/>
              <a:endCxn id="170" idx="2"/>
            </p:cNvCxnSpPr>
            <p:nvPr/>
          </p:nvCxnSpPr>
          <p:spPr>
            <a:xfrm flipV="1">
              <a:off x="2339552" y="4982627"/>
              <a:ext cx="1603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C2853746-FB9E-A847-9AA7-050D493A61C3}"/>
                </a:ext>
              </a:extLst>
            </p:cNvPr>
            <p:cNvCxnSpPr>
              <a:cxnSpLocks/>
              <a:stCxn id="170" idx="0"/>
              <a:endCxn id="184" idx="2"/>
            </p:cNvCxnSpPr>
            <p:nvPr/>
          </p:nvCxnSpPr>
          <p:spPr>
            <a:xfrm flipV="1">
              <a:off x="2341155" y="4597078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Arrow Connector 189">
              <a:extLst>
                <a:ext uri="{FF2B5EF4-FFF2-40B4-BE49-F238E27FC236}">
                  <a16:creationId xmlns:a16="http://schemas.microsoft.com/office/drawing/2014/main" id="{9C3DAABE-694C-DC46-8E88-4E9991AA6B99}"/>
                </a:ext>
              </a:extLst>
            </p:cNvPr>
            <p:cNvCxnSpPr>
              <a:cxnSpLocks/>
              <a:stCxn id="184" idx="0"/>
              <a:endCxn id="173" idx="2"/>
            </p:cNvCxnSpPr>
            <p:nvPr/>
          </p:nvCxnSpPr>
          <p:spPr>
            <a:xfrm flipH="1" flipV="1">
              <a:off x="2340037" y="4219522"/>
              <a:ext cx="1118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BE6138A8-75EE-7044-BC62-6C86371FBA19}"/>
                </a:ext>
              </a:extLst>
            </p:cNvPr>
            <p:cNvSpPr/>
            <p:nvPr/>
          </p:nvSpPr>
          <p:spPr>
            <a:xfrm>
              <a:off x="1207371" y="3638783"/>
              <a:ext cx="2265332" cy="2032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Nagle test</a:t>
              </a:r>
              <a:endParaRPr lang="en-US" dirty="0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7157620A-56A2-1E4D-B83F-2D977F976157}"/>
                </a:ext>
              </a:extLst>
            </p:cNvPr>
            <p:cNvSpPr/>
            <p:nvPr/>
          </p:nvSpPr>
          <p:spPr>
            <a:xfrm>
              <a:off x="1207371" y="3287374"/>
              <a:ext cx="2265332" cy="2091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TSO</a:t>
              </a:r>
              <a:endParaRPr lang="en-US" dirty="0"/>
            </a:p>
          </p:txBody>
        </p:sp>
        <p:cxnSp>
          <p:nvCxnSpPr>
            <p:cNvPr id="194" name="Straight Arrow Connector 193">
              <a:extLst>
                <a:ext uri="{FF2B5EF4-FFF2-40B4-BE49-F238E27FC236}">
                  <a16:creationId xmlns:a16="http://schemas.microsoft.com/office/drawing/2014/main" id="{82D22E40-B345-8743-832C-3749C851F069}"/>
                </a:ext>
              </a:extLst>
            </p:cNvPr>
            <p:cNvCxnSpPr>
              <a:cxnSpLocks/>
              <a:stCxn id="173" idx="0"/>
              <a:endCxn id="191" idx="2"/>
            </p:cNvCxnSpPr>
            <p:nvPr/>
          </p:nvCxnSpPr>
          <p:spPr>
            <a:xfrm flipV="1">
              <a:off x="2340037" y="3842059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CEFAE769-5DF9-8A4E-9D65-C8A0425525C7}"/>
                </a:ext>
              </a:extLst>
            </p:cNvPr>
            <p:cNvCxnSpPr>
              <a:cxnSpLocks/>
              <a:stCxn id="191" idx="0"/>
              <a:endCxn id="192" idx="2"/>
            </p:cNvCxnSpPr>
            <p:nvPr/>
          </p:nvCxnSpPr>
          <p:spPr>
            <a:xfrm flipV="1">
              <a:off x="2340037" y="3496486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276410F1-ECDC-6B4E-A989-486EE7F477EF}"/>
              </a:ext>
            </a:extLst>
          </p:cNvPr>
          <p:cNvGrpSpPr/>
          <p:nvPr/>
        </p:nvGrpSpPr>
        <p:grpSpPr>
          <a:xfrm>
            <a:off x="7110021" y="3423924"/>
            <a:ext cx="4008153" cy="2753039"/>
            <a:chOff x="7110021" y="3423924"/>
            <a:chExt cx="4008153" cy="2753039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0DC48068-FDC8-564D-AB2A-03C40F5A4995}"/>
                </a:ext>
              </a:extLst>
            </p:cNvPr>
            <p:cNvSpPr/>
            <p:nvPr/>
          </p:nvSpPr>
          <p:spPr>
            <a:xfrm>
              <a:off x="7110021" y="3423924"/>
              <a:ext cx="4008153" cy="27530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7471526D-11C6-AB46-B566-582EB9ED3747}"/>
                </a:ext>
              </a:extLst>
            </p:cNvPr>
            <p:cNvSpPr/>
            <p:nvPr/>
          </p:nvSpPr>
          <p:spPr>
            <a:xfrm>
              <a:off x="8934081" y="4379768"/>
              <a:ext cx="2114820" cy="2855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Congestion control</a:t>
              </a:r>
              <a:endParaRPr lang="en-US" dirty="0"/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8191FDF9-BCAE-6440-B1DA-5ABCAB52F5D5}"/>
                </a:ext>
              </a:extLst>
            </p:cNvPr>
            <p:cNvSpPr/>
            <p:nvPr/>
          </p:nvSpPr>
          <p:spPr>
            <a:xfrm>
              <a:off x="7210895" y="4005799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Packet</a:t>
              </a:r>
              <a:r>
                <a:rPr lang="zh-CN" altLang="en-US" dirty="0"/>
                <a:t> </a:t>
              </a:r>
              <a:r>
                <a:rPr lang="en-US" altLang="zh-CN" dirty="0"/>
                <a:t>processor</a:t>
              </a:r>
              <a:endParaRPr lang="en-US" dirty="0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0FCD0A08-0D50-6F42-AC3E-3BF43F0A6457}"/>
                </a:ext>
              </a:extLst>
            </p:cNvPr>
            <p:cNvSpPr/>
            <p:nvPr/>
          </p:nvSpPr>
          <p:spPr>
            <a:xfrm>
              <a:off x="7210895" y="5122323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ACK</a:t>
              </a:r>
              <a:r>
                <a:rPr lang="zh-CN" altLang="en-US" dirty="0"/>
                <a:t> </a:t>
              </a:r>
              <a:r>
                <a:rPr lang="en-US" altLang="zh-CN" dirty="0"/>
                <a:t>generator</a:t>
              </a:r>
              <a:endParaRPr lang="en-US" dirty="0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A3263C8C-2201-974E-AAD2-A1593DCDD34F}"/>
                </a:ext>
              </a:extLst>
            </p:cNvPr>
            <p:cNvSpPr/>
            <p:nvPr/>
          </p:nvSpPr>
          <p:spPr>
            <a:xfrm>
              <a:off x="8934082" y="3550782"/>
              <a:ext cx="2114819" cy="2618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 err="1"/>
                <a:t>Recv</a:t>
              </a:r>
              <a:r>
                <a:rPr lang="zh-CN" altLang="en-US" dirty="0"/>
                <a:t> </a:t>
              </a:r>
              <a:r>
                <a:rPr lang="en-US" altLang="zh-CN" dirty="0"/>
                <a:t>buffer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A2B9C0F6-6E60-0647-9418-B01DB720E5EE}"/>
                </a:ext>
              </a:extLst>
            </p:cNvPr>
            <p:cNvSpPr/>
            <p:nvPr/>
          </p:nvSpPr>
          <p:spPr>
            <a:xfrm>
              <a:off x="8934081" y="5795772"/>
              <a:ext cx="2114819" cy="2832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Attack mitigation</a:t>
              </a:r>
              <a:endParaRPr lang="en-US" dirty="0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5D8369DA-D3D6-1C4A-BF7A-CF9F35BDB5A7}"/>
                </a:ext>
              </a:extLst>
            </p:cNvPr>
            <p:cNvSpPr/>
            <p:nvPr/>
          </p:nvSpPr>
          <p:spPr>
            <a:xfrm>
              <a:off x="8934082" y="4834781"/>
              <a:ext cx="2114819" cy="2843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Socket</a:t>
              </a:r>
              <a:r>
                <a:rPr lang="zh-CN" altLang="en-US" dirty="0"/>
                <a:t> </a:t>
              </a:r>
              <a:r>
                <a:rPr lang="en-US" altLang="zh-CN" dirty="0"/>
                <a:t>call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69C10B4F-0EFD-6E44-ABC5-163B888948F1}"/>
                </a:ext>
              </a:extLst>
            </p:cNvPr>
            <p:cNvSpPr/>
            <p:nvPr/>
          </p:nvSpPr>
          <p:spPr>
            <a:xfrm>
              <a:off x="8935053" y="5333422"/>
              <a:ext cx="2113947" cy="29371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Delayed ACK manager</a:t>
              </a:r>
              <a:endParaRPr lang="en-US" dirty="0"/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193ABF0B-D23E-6246-8EDE-A709BF31F66C}"/>
                </a:ext>
              </a:extLst>
            </p:cNvPr>
            <p:cNvSpPr txBox="1"/>
            <p:nvPr/>
          </p:nvSpPr>
          <p:spPr>
            <a:xfrm>
              <a:off x="7138287" y="5752746"/>
              <a:ext cx="9846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Receiver</a:t>
              </a:r>
              <a:endParaRPr lang="en-US" dirty="0"/>
            </a:p>
          </p:txBody>
        </p:sp>
        <p:cxnSp>
          <p:nvCxnSpPr>
            <p:cNvPr id="206" name="Straight Arrow Connector 205">
              <a:extLst>
                <a:ext uri="{FF2B5EF4-FFF2-40B4-BE49-F238E27FC236}">
                  <a16:creationId xmlns:a16="http://schemas.microsoft.com/office/drawing/2014/main" id="{BBB2AD51-701C-9149-9126-E22765CB4C4F}"/>
                </a:ext>
              </a:extLst>
            </p:cNvPr>
            <p:cNvCxnSpPr>
              <a:cxnSpLocks/>
              <a:stCxn id="199" idx="3"/>
              <a:endCxn id="201" idx="1"/>
            </p:cNvCxnSpPr>
            <p:nvPr/>
          </p:nvCxnSpPr>
          <p:spPr>
            <a:xfrm flipV="1">
              <a:off x="8181497" y="3681704"/>
              <a:ext cx="752585" cy="564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>
              <a:extLst>
                <a:ext uri="{FF2B5EF4-FFF2-40B4-BE49-F238E27FC236}">
                  <a16:creationId xmlns:a16="http://schemas.microsoft.com/office/drawing/2014/main" id="{46D89A19-381B-AC45-9B03-E7BFC1F68F44}"/>
                </a:ext>
              </a:extLst>
            </p:cNvPr>
            <p:cNvCxnSpPr>
              <a:cxnSpLocks/>
              <a:stCxn id="202" idx="1"/>
              <a:endCxn id="200" idx="3"/>
            </p:cNvCxnSpPr>
            <p:nvPr/>
          </p:nvCxnSpPr>
          <p:spPr>
            <a:xfrm flipH="1" flipV="1">
              <a:off x="8181497" y="5362641"/>
              <a:ext cx="752584" cy="5747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>
              <a:extLst>
                <a:ext uri="{FF2B5EF4-FFF2-40B4-BE49-F238E27FC236}">
                  <a16:creationId xmlns:a16="http://schemas.microsoft.com/office/drawing/2014/main" id="{444A6DAF-E1D4-D44A-8CE4-7D0FF1BD904B}"/>
                </a:ext>
              </a:extLst>
            </p:cNvPr>
            <p:cNvCxnSpPr>
              <a:cxnSpLocks/>
              <a:stCxn id="201" idx="2"/>
              <a:endCxn id="198" idx="0"/>
            </p:cNvCxnSpPr>
            <p:nvPr/>
          </p:nvCxnSpPr>
          <p:spPr>
            <a:xfrm flipH="1">
              <a:off x="9991491" y="3812626"/>
              <a:ext cx="1" cy="5671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>
              <a:extLst>
                <a:ext uri="{FF2B5EF4-FFF2-40B4-BE49-F238E27FC236}">
                  <a16:creationId xmlns:a16="http://schemas.microsoft.com/office/drawing/2014/main" id="{303FCFB3-4DC5-F049-8958-76DC4A942FA9}"/>
                </a:ext>
              </a:extLst>
            </p:cNvPr>
            <p:cNvCxnSpPr>
              <a:cxnSpLocks/>
              <a:stCxn id="198" idx="2"/>
              <a:endCxn id="203" idx="0"/>
            </p:cNvCxnSpPr>
            <p:nvPr/>
          </p:nvCxnSpPr>
          <p:spPr>
            <a:xfrm>
              <a:off x="9991491" y="4665270"/>
              <a:ext cx="1" cy="1695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>
              <a:extLst>
                <a:ext uri="{FF2B5EF4-FFF2-40B4-BE49-F238E27FC236}">
                  <a16:creationId xmlns:a16="http://schemas.microsoft.com/office/drawing/2014/main" id="{97957F12-8CF7-3348-9922-1C2DAEC5E3C2}"/>
                </a:ext>
              </a:extLst>
            </p:cNvPr>
            <p:cNvCxnSpPr>
              <a:cxnSpLocks/>
              <a:stCxn id="203" idx="2"/>
              <a:endCxn id="204" idx="0"/>
            </p:cNvCxnSpPr>
            <p:nvPr/>
          </p:nvCxnSpPr>
          <p:spPr>
            <a:xfrm>
              <a:off x="9991492" y="5119128"/>
              <a:ext cx="535" cy="2142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Arrow Connector 210">
              <a:extLst>
                <a:ext uri="{FF2B5EF4-FFF2-40B4-BE49-F238E27FC236}">
                  <a16:creationId xmlns:a16="http://schemas.microsoft.com/office/drawing/2014/main" id="{EC3923AB-97C6-FD47-954C-B5FF29FA7B5B}"/>
                </a:ext>
              </a:extLst>
            </p:cNvPr>
            <p:cNvCxnSpPr>
              <a:cxnSpLocks/>
              <a:stCxn id="204" idx="2"/>
              <a:endCxn id="202" idx="0"/>
            </p:cNvCxnSpPr>
            <p:nvPr/>
          </p:nvCxnSpPr>
          <p:spPr>
            <a:xfrm flipH="1">
              <a:off x="9991491" y="5627132"/>
              <a:ext cx="536" cy="1686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D74187DC-CB4B-7341-8665-2C4D4804453A}"/>
                </a:ext>
              </a:extLst>
            </p:cNvPr>
            <p:cNvSpPr/>
            <p:nvPr/>
          </p:nvSpPr>
          <p:spPr>
            <a:xfrm>
              <a:off x="8934080" y="3945863"/>
              <a:ext cx="2114820" cy="2855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 err="1"/>
                <a:t>Recv</a:t>
              </a:r>
              <a:r>
                <a:rPr lang="en-US" altLang="zh-CN" dirty="0"/>
                <a:t> window manager</a:t>
              </a:r>
              <a:endParaRPr lang="en-US" dirty="0"/>
            </a:p>
          </p:txBody>
        </p:sp>
      </p:grpSp>
      <p:sp>
        <p:nvSpPr>
          <p:cNvPr id="52" name="Rectangle 51">
            <a:extLst>
              <a:ext uri="{FF2B5EF4-FFF2-40B4-BE49-F238E27FC236}">
                <a16:creationId xmlns:a16="http://schemas.microsoft.com/office/drawing/2014/main" id="{DFCF9A60-5CDA-9546-A14A-895E0D84678B}"/>
              </a:ext>
            </a:extLst>
          </p:cNvPr>
          <p:cNvSpPr/>
          <p:nvPr/>
        </p:nvSpPr>
        <p:spPr>
          <a:xfrm>
            <a:off x="660399" y="2946400"/>
            <a:ext cx="10491641" cy="3775075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B2760A46-C054-214F-891C-B4BCA7F7CE6E}"/>
              </a:ext>
            </a:extLst>
          </p:cNvPr>
          <p:cNvCxnSpPr>
            <a:cxnSpLocks/>
          </p:cNvCxnSpPr>
          <p:nvPr/>
        </p:nvCxnSpPr>
        <p:spPr>
          <a:xfrm>
            <a:off x="5046526" y="4246117"/>
            <a:ext cx="20634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4CDD5E26-C205-FD4A-B2C8-946205B599CB}"/>
              </a:ext>
            </a:extLst>
          </p:cNvPr>
          <p:cNvCxnSpPr>
            <a:cxnSpLocks/>
          </p:cNvCxnSpPr>
          <p:nvPr/>
        </p:nvCxnSpPr>
        <p:spPr>
          <a:xfrm flipH="1">
            <a:off x="5046526" y="5402486"/>
            <a:ext cx="20634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BF73E27F-8541-5847-90D2-A644139C745F}"/>
              </a:ext>
            </a:extLst>
          </p:cNvPr>
          <p:cNvSpPr/>
          <p:nvPr/>
        </p:nvSpPr>
        <p:spPr>
          <a:xfrm>
            <a:off x="1115032" y="3174324"/>
            <a:ext cx="3931494" cy="343148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0DDBFE0-0CC3-E04A-9CAC-0343EC11D972}"/>
              </a:ext>
            </a:extLst>
          </p:cNvPr>
          <p:cNvSpPr txBox="1"/>
          <p:nvPr/>
        </p:nvSpPr>
        <p:spPr>
          <a:xfrm>
            <a:off x="4055120" y="6181559"/>
            <a:ext cx="8451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Sender</a:t>
            </a:r>
            <a:endParaRPr lang="en-US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4A84DE53-F61E-044B-BD26-2B4227E501C7}"/>
              </a:ext>
            </a:extLst>
          </p:cNvPr>
          <p:cNvSpPr/>
          <p:nvPr/>
        </p:nvSpPr>
        <p:spPr>
          <a:xfrm>
            <a:off x="7101555" y="3423924"/>
            <a:ext cx="4008153" cy="275303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107238BE-9918-EA44-8890-150D5C35EC8F}"/>
              </a:ext>
            </a:extLst>
          </p:cNvPr>
          <p:cNvSpPr txBox="1"/>
          <p:nvPr/>
        </p:nvSpPr>
        <p:spPr>
          <a:xfrm>
            <a:off x="7138286" y="5752746"/>
            <a:ext cx="984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Receiver</a:t>
            </a:r>
            <a:endParaRPr lang="en-US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4152469-EFB3-5649-B9EE-F9B86650377E}"/>
              </a:ext>
            </a:extLst>
          </p:cNvPr>
          <p:cNvSpPr txBox="1"/>
          <p:nvPr/>
        </p:nvSpPr>
        <p:spPr>
          <a:xfrm>
            <a:off x="8862060" y="6233983"/>
            <a:ext cx="18256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Ignore the packet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D6DE502-32E1-854A-8753-565CD71509DC}"/>
              </a:ext>
            </a:extLst>
          </p:cNvPr>
          <p:cNvSpPr txBox="1"/>
          <p:nvPr/>
        </p:nvSpPr>
        <p:spPr>
          <a:xfrm>
            <a:off x="5498874" y="5442494"/>
            <a:ext cx="1361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No response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1C17F2C4-05C1-7E4F-9AEA-9AF83837024B}"/>
              </a:ext>
            </a:extLst>
          </p:cNvPr>
          <p:cNvSpPr/>
          <p:nvPr/>
        </p:nvSpPr>
        <p:spPr>
          <a:xfrm>
            <a:off x="1206472" y="6271635"/>
            <a:ext cx="2267566" cy="2354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dirty="0"/>
              <a:t>Send window manager</a:t>
            </a:r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D3351627-E92C-C048-80B3-BDFFBF42DD13}"/>
              </a:ext>
            </a:extLst>
          </p:cNvPr>
          <p:cNvSpPr/>
          <p:nvPr/>
        </p:nvSpPr>
        <p:spPr>
          <a:xfrm>
            <a:off x="8934081" y="5795772"/>
            <a:ext cx="2114819" cy="2832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zh-CN" dirty="0"/>
              <a:t>Attack mitigation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9131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  <p:bldP spid="9" grpId="0"/>
      <p:bldP spid="60" grpId="0" animBg="1"/>
      <p:bldP spid="6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D05F1-E177-894A-9272-4716534F6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TCP </a:t>
            </a:r>
            <a:r>
              <a:rPr lang="en-US"/>
              <a:t>is complex</a:t>
            </a:r>
            <a:r>
              <a:rPr lang="en-US" dirty="0"/>
              <a:t>!</a:t>
            </a:r>
          </a:p>
        </p:txBody>
      </p:sp>
      <p:cxnSp>
        <p:nvCxnSpPr>
          <p:cNvPr id="166" name="Straight Arrow Connector 165">
            <a:extLst>
              <a:ext uri="{FF2B5EF4-FFF2-40B4-BE49-F238E27FC236}">
                <a16:creationId xmlns:a16="http://schemas.microsoft.com/office/drawing/2014/main" id="{B2760A46-C054-214F-891C-B4BCA7F7CE6E}"/>
              </a:ext>
            </a:extLst>
          </p:cNvPr>
          <p:cNvCxnSpPr>
            <a:cxnSpLocks/>
          </p:cNvCxnSpPr>
          <p:nvPr/>
        </p:nvCxnSpPr>
        <p:spPr>
          <a:xfrm>
            <a:off x="5046526" y="4246117"/>
            <a:ext cx="206349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Arrow Connector 166">
            <a:extLst>
              <a:ext uri="{FF2B5EF4-FFF2-40B4-BE49-F238E27FC236}">
                <a16:creationId xmlns:a16="http://schemas.microsoft.com/office/drawing/2014/main" id="{4CDD5E26-C205-FD4A-B2C8-946205B599CB}"/>
              </a:ext>
            </a:extLst>
          </p:cNvPr>
          <p:cNvCxnSpPr>
            <a:cxnSpLocks/>
          </p:cNvCxnSpPr>
          <p:nvPr/>
        </p:nvCxnSpPr>
        <p:spPr>
          <a:xfrm flipH="1">
            <a:off x="5046526" y="5402486"/>
            <a:ext cx="20634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FB511921-CD96-5D49-BCBE-14E31B97972A}"/>
              </a:ext>
            </a:extLst>
          </p:cNvPr>
          <p:cNvGrpSpPr/>
          <p:nvPr/>
        </p:nvGrpSpPr>
        <p:grpSpPr>
          <a:xfrm>
            <a:off x="1115932" y="3174324"/>
            <a:ext cx="3931494" cy="3431488"/>
            <a:chOff x="1115932" y="3174324"/>
            <a:chExt cx="3931494" cy="3431488"/>
          </a:xfrm>
        </p:grpSpPr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9455824A-D3E3-DE49-AA32-E80C4890BA3D}"/>
                </a:ext>
              </a:extLst>
            </p:cNvPr>
            <p:cNvSpPr/>
            <p:nvPr/>
          </p:nvSpPr>
          <p:spPr>
            <a:xfrm>
              <a:off x="1115932" y="3174324"/>
              <a:ext cx="3931494" cy="3431488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Rectangle 169">
              <a:extLst>
                <a:ext uri="{FF2B5EF4-FFF2-40B4-BE49-F238E27FC236}">
                  <a16:creationId xmlns:a16="http://schemas.microsoft.com/office/drawing/2014/main" id="{197E2DA2-B37C-0844-AA86-29BC32C58348}"/>
                </a:ext>
              </a:extLst>
            </p:cNvPr>
            <p:cNvSpPr/>
            <p:nvPr/>
          </p:nvSpPr>
          <p:spPr>
            <a:xfrm>
              <a:off x="1207372" y="4739375"/>
              <a:ext cx="2267566" cy="24325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Congestion control</a:t>
              </a:r>
              <a:endParaRPr lang="en-US" dirty="0"/>
            </a:p>
          </p:txBody>
        </p:sp>
        <p:sp>
          <p:nvSpPr>
            <p:cNvPr id="171" name="Rectangle 170">
              <a:extLst>
                <a:ext uri="{FF2B5EF4-FFF2-40B4-BE49-F238E27FC236}">
                  <a16:creationId xmlns:a16="http://schemas.microsoft.com/office/drawing/2014/main" id="{365CD482-FCF8-9844-8AC5-522CDE6BC466}"/>
                </a:ext>
              </a:extLst>
            </p:cNvPr>
            <p:cNvSpPr/>
            <p:nvPr/>
          </p:nvSpPr>
          <p:spPr>
            <a:xfrm>
              <a:off x="1207372" y="5124924"/>
              <a:ext cx="2264360" cy="2463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Loss</a:t>
              </a:r>
              <a:r>
                <a:rPr lang="zh-CN" altLang="en-US" dirty="0"/>
                <a:t> </a:t>
              </a:r>
              <a:r>
                <a:rPr lang="en-US" altLang="zh-CN" dirty="0"/>
                <a:t>recovery</a:t>
              </a:r>
              <a:endParaRPr lang="en-US" dirty="0"/>
            </a:p>
          </p:txBody>
        </p:sp>
        <p:sp>
          <p:nvSpPr>
            <p:cNvPr id="172" name="Rectangle 171">
              <a:extLst>
                <a:ext uri="{FF2B5EF4-FFF2-40B4-BE49-F238E27FC236}">
                  <a16:creationId xmlns:a16="http://schemas.microsoft.com/office/drawing/2014/main" id="{DB9F30DA-ED41-AE46-84BC-A6DFA65AA4AB}"/>
                </a:ext>
              </a:extLst>
            </p:cNvPr>
            <p:cNvSpPr/>
            <p:nvPr/>
          </p:nvSpPr>
          <p:spPr>
            <a:xfrm>
              <a:off x="1207371" y="5882975"/>
              <a:ext cx="2264359" cy="2463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Send</a:t>
              </a:r>
              <a:r>
                <a:rPr lang="zh-CN" altLang="en-US" dirty="0"/>
                <a:t> </a:t>
              </a:r>
              <a:r>
                <a:rPr lang="en-US" altLang="zh-CN" dirty="0"/>
                <a:t>buffer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173" name="Rectangle 172">
              <a:extLst>
                <a:ext uri="{FF2B5EF4-FFF2-40B4-BE49-F238E27FC236}">
                  <a16:creationId xmlns:a16="http://schemas.microsoft.com/office/drawing/2014/main" id="{FCACD0E8-06CA-0E43-8AF2-2F4442CACE5C}"/>
                </a:ext>
              </a:extLst>
            </p:cNvPr>
            <p:cNvSpPr/>
            <p:nvPr/>
          </p:nvSpPr>
          <p:spPr>
            <a:xfrm>
              <a:off x="1207371" y="3984356"/>
              <a:ext cx="2265332" cy="2351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Socket</a:t>
              </a:r>
              <a:r>
                <a:rPr lang="zh-CN" altLang="en-US" dirty="0"/>
                <a:t> </a:t>
              </a:r>
              <a:r>
                <a:rPr lang="en-US" altLang="zh-CN" dirty="0"/>
                <a:t>call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175" name="Rectangle 174">
              <a:extLst>
                <a:ext uri="{FF2B5EF4-FFF2-40B4-BE49-F238E27FC236}">
                  <a16:creationId xmlns:a16="http://schemas.microsoft.com/office/drawing/2014/main" id="{D8E1ECD6-9DA7-A642-A62D-B7D61FF9C811}"/>
                </a:ext>
              </a:extLst>
            </p:cNvPr>
            <p:cNvSpPr/>
            <p:nvPr/>
          </p:nvSpPr>
          <p:spPr>
            <a:xfrm>
              <a:off x="3976346" y="5172538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ACK</a:t>
              </a:r>
              <a:r>
                <a:rPr lang="zh-CN" altLang="en-US" dirty="0"/>
                <a:t> </a:t>
              </a:r>
              <a:r>
                <a:rPr lang="en-US" altLang="zh-CN" dirty="0"/>
                <a:t>processor</a:t>
              </a:r>
              <a:endParaRPr lang="en-US" dirty="0"/>
            </a:p>
          </p:txBody>
        </p:sp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34CEC434-D890-F34B-B80A-A66777BAB79C}"/>
                </a:ext>
              </a:extLst>
            </p:cNvPr>
            <p:cNvSpPr/>
            <p:nvPr/>
          </p:nvSpPr>
          <p:spPr>
            <a:xfrm>
              <a:off x="3973604" y="4007454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Packet</a:t>
              </a:r>
            </a:p>
            <a:p>
              <a:pPr algn="ctr"/>
              <a:r>
                <a:rPr lang="en-US" dirty="0"/>
                <a:t>generator</a:t>
              </a:r>
            </a:p>
          </p:txBody>
        </p:sp>
        <p:cxnSp>
          <p:nvCxnSpPr>
            <p:cNvPr id="178" name="Straight Arrow Connector 177">
              <a:extLst>
                <a:ext uri="{FF2B5EF4-FFF2-40B4-BE49-F238E27FC236}">
                  <a16:creationId xmlns:a16="http://schemas.microsoft.com/office/drawing/2014/main" id="{9601B299-BF1F-B841-8AB3-9B2BD61E1666}"/>
                </a:ext>
              </a:extLst>
            </p:cNvPr>
            <p:cNvCxnSpPr>
              <a:cxnSpLocks/>
              <a:stCxn id="192" idx="3"/>
              <a:endCxn id="177" idx="1"/>
            </p:cNvCxnSpPr>
            <p:nvPr/>
          </p:nvCxnSpPr>
          <p:spPr>
            <a:xfrm>
              <a:off x="3472703" y="3391930"/>
              <a:ext cx="500901" cy="8558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Arrow Connector 178">
              <a:extLst>
                <a:ext uri="{FF2B5EF4-FFF2-40B4-BE49-F238E27FC236}">
                  <a16:creationId xmlns:a16="http://schemas.microsoft.com/office/drawing/2014/main" id="{7AC06291-4840-E146-9572-57207AC52D01}"/>
                </a:ext>
              </a:extLst>
            </p:cNvPr>
            <p:cNvCxnSpPr>
              <a:cxnSpLocks/>
              <a:stCxn id="175" idx="1"/>
              <a:endCxn id="183" idx="3"/>
            </p:cNvCxnSpPr>
            <p:nvPr/>
          </p:nvCxnSpPr>
          <p:spPr>
            <a:xfrm flipH="1">
              <a:off x="3474938" y="5412856"/>
              <a:ext cx="501408" cy="97650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1" name="TextBox 180">
              <a:extLst>
                <a:ext uri="{FF2B5EF4-FFF2-40B4-BE49-F238E27FC236}">
                  <a16:creationId xmlns:a16="http://schemas.microsoft.com/office/drawing/2014/main" id="{E2BAD43B-249C-CC4B-B893-A1BE3D536370}"/>
                </a:ext>
              </a:extLst>
            </p:cNvPr>
            <p:cNvSpPr txBox="1"/>
            <p:nvPr/>
          </p:nvSpPr>
          <p:spPr>
            <a:xfrm>
              <a:off x="4055120" y="6181559"/>
              <a:ext cx="84510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Sender</a:t>
              </a:r>
              <a:endParaRPr lang="en-US" dirty="0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06DB1119-09FC-BB45-976C-DBFAC31F2AC4}"/>
                </a:ext>
              </a:extLst>
            </p:cNvPr>
            <p:cNvSpPr/>
            <p:nvPr/>
          </p:nvSpPr>
          <p:spPr>
            <a:xfrm>
              <a:off x="1207371" y="5513587"/>
              <a:ext cx="2264826" cy="227091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Timer manager</a:t>
              </a:r>
              <a:endParaRPr lang="en-US" dirty="0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2B96F444-9D87-9343-A4CA-35F514170401}"/>
                </a:ext>
              </a:extLst>
            </p:cNvPr>
            <p:cNvSpPr/>
            <p:nvPr/>
          </p:nvSpPr>
          <p:spPr>
            <a:xfrm>
              <a:off x="1207372" y="6271635"/>
              <a:ext cx="2267566" cy="23545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Send window manager</a:t>
              </a:r>
              <a:endParaRPr lang="en-US" dirty="0"/>
            </a:p>
          </p:txBody>
        </p:sp>
        <p:sp>
          <p:nvSpPr>
            <p:cNvPr id="184" name="Rectangle 183">
              <a:extLst>
                <a:ext uri="{FF2B5EF4-FFF2-40B4-BE49-F238E27FC236}">
                  <a16:creationId xmlns:a16="http://schemas.microsoft.com/office/drawing/2014/main" id="{211F2E98-3B89-5A49-B76C-6B44EF6B1E21}"/>
                </a:ext>
              </a:extLst>
            </p:cNvPr>
            <p:cNvSpPr/>
            <p:nvPr/>
          </p:nvSpPr>
          <p:spPr>
            <a:xfrm>
              <a:off x="1207372" y="4361819"/>
              <a:ext cx="2267566" cy="23525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Pacing rate manager</a:t>
              </a:r>
              <a:endParaRPr lang="en-US" dirty="0"/>
            </a:p>
          </p:txBody>
        </p:sp>
        <p:cxnSp>
          <p:nvCxnSpPr>
            <p:cNvPr id="185" name="Straight Arrow Connector 184">
              <a:extLst>
                <a:ext uri="{FF2B5EF4-FFF2-40B4-BE49-F238E27FC236}">
                  <a16:creationId xmlns:a16="http://schemas.microsoft.com/office/drawing/2014/main" id="{B715B678-E2C4-0A4F-A4D5-AD5AB3032BE5}"/>
                </a:ext>
              </a:extLst>
            </p:cNvPr>
            <p:cNvCxnSpPr>
              <a:cxnSpLocks/>
              <a:stCxn id="183" idx="0"/>
              <a:endCxn id="172" idx="2"/>
            </p:cNvCxnSpPr>
            <p:nvPr/>
          </p:nvCxnSpPr>
          <p:spPr>
            <a:xfrm flipH="1" flipV="1">
              <a:off x="2339551" y="6129335"/>
              <a:ext cx="1604" cy="14230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Arrow Connector 185">
              <a:extLst>
                <a:ext uri="{FF2B5EF4-FFF2-40B4-BE49-F238E27FC236}">
                  <a16:creationId xmlns:a16="http://schemas.microsoft.com/office/drawing/2014/main" id="{E439C0DF-689F-CE4E-A0C0-8436875E558E}"/>
                </a:ext>
              </a:extLst>
            </p:cNvPr>
            <p:cNvCxnSpPr>
              <a:cxnSpLocks/>
              <a:stCxn id="172" idx="0"/>
              <a:endCxn id="182" idx="2"/>
            </p:cNvCxnSpPr>
            <p:nvPr/>
          </p:nvCxnSpPr>
          <p:spPr>
            <a:xfrm flipV="1">
              <a:off x="2339551" y="5740678"/>
              <a:ext cx="233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Arrow Connector 186">
              <a:extLst>
                <a:ext uri="{FF2B5EF4-FFF2-40B4-BE49-F238E27FC236}">
                  <a16:creationId xmlns:a16="http://schemas.microsoft.com/office/drawing/2014/main" id="{34636062-E98A-814E-B12A-F2E8179904D2}"/>
                </a:ext>
              </a:extLst>
            </p:cNvPr>
            <p:cNvCxnSpPr>
              <a:cxnSpLocks/>
              <a:stCxn id="182" idx="0"/>
              <a:endCxn id="171" idx="2"/>
            </p:cNvCxnSpPr>
            <p:nvPr/>
          </p:nvCxnSpPr>
          <p:spPr>
            <a:xfrm flipH="1" flipV="1">
              <a:off x="2339552" y="5371290"/>
              <a:ext cx="232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Arrow Connector 187">
              <a:extLst>
                <a:ext uri="{FF2B5EF4-FFF2-40B4-BE49-F238E27FC236}">
                  <a16:creationId xmlns:a16="http://schemas.microsoft.com/office/drawing/2014/main" id="{53A23503-D6B1-2D45-8B90-9FB9A443C3E0}"/>
                </a:ext>
              </a:extLst>
            </p:cNvPr>
            <p:cNvCxnSpPr>
              <a:cxnSpLocks/>
              <a:stCxn id="171" idx="0"/>
              <a:endCxn id="170" idx="2"/>
            </p:cNvCxnSpPr>
            <p:nvPr/>
          </p:nvCxnSpPr>
          <p:spPr>
            <a:xfrm flipV="1">
              <a:off x="2339552" y="4982627"/>
              <a:ext cx="1603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Arrow Connector 188">
              <a:extLst>
                <a:ext uri="{FF2B5EF4-FFF2-40B4-BE49-F238E27FC236}">
                  <a16:creationId xmlns:a16="http://schemas.microsoft.com/office/drawing/2014/main" id="{C2853746-FB9E-A847-9AA7-050D493A61C3}"/>
                </a:ext>
              </a:extLst>
            </p:cNvPr>
            <p:cNvCxnSpPr>
              <a:cxnSpLocks/>
              <a:stCxn id="170" idx="0"/>
              <a:endCxn id="184" idx="2"/>
            </p:cNvCxnSpPr>
            <p:nvPr/>
          </p:nvCxnSpPr>
          <p:spPr>
            <a:xfrm flipV="1">
              <a:off x="2341155" y="4597078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Arrow Connector 189">
              <a:extLst>
                <a:ext uri="{FF2B5EF4-FFF2-40B4-BE49-F238E27FC236}">
                  <a16:creationId xmlns:a16="http://schemas.microsoft.com/office/drawing/2014/main" id="{9C3DAABE-694C-DC46-8E88-4E9991AA6B99}"/>
                </a:ext>
              </a:extLst>
            </p:cNvPr>
            <p:cNvCxnSpPr>
              <a:cxnSpLocks/>
              <a:stCxn id="184" idx="0"/>
              <a:endCxn id="173" idx="2"/>
            </p:cNvCxnSpPr>
            <p:nvPr/>
          </p:nvCxnSpPr>
          <p:spPr>
            <a:xfrm flipH="1" flipV="1">
              <a:off x="2340037" y="4219522"/>
              <a:ext cx="1118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1" name="Rectangle 190">
              <a:extLst>
                <a:ext uri="{FF2B5EF4-FFF2-40B4-BE49-F238E27FC236}">
                  <a16:creationId xmlns:a16="http://schemas.microsoft.com/office/drawing/2014/main" id="{BE6138A8-75EE-7044-BC62-6C86371FBA19}"/>
                </a:ext>
              </a:extLst>
            </p:cNvPr>
            <p:cNvSpPr/>
            <p:nvPr/>
          </p:nvSpPr>
          <p:spPr>
            <a:xfrm>
              <a:off x="1207371" y="3638783"/>
              <a:ext cx="2265332" cy="20327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Nagle test</a:t>
              </a:r>
              <a:endParaRPr lang="en-US" dirty="0"/>
            </a:p>
          </p:txBody>
        </p:sp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7157620A-56A2-1E4D-B83F-2D977F976157}"/>
                </a:ext>
              </a:extLst>
            </p:cNvPr>
            <p:cNvSpPr/>
            <p:nvPr/>
          </p:nvSpPr>
          <p:spPr>
            <a:xfrm>
              <a:off x="1207371" y="3287374"/>
              <a:ext cx="2265332" cy="20911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TSO</a:t>
              </a:r>
              <a:endParaRPr lang="en-US" dirty="0"/>
            </a:p>
          </p:txBody>
        </p:sp>
        <p:cxnSp>
          <p:nvCxnSpPr>
            <p:cNvPr id="194" name="Straight Arrow Connector 193">
              <a:extLst>
                <a:ext uri="{FF2B5EF4-FFF2-40B4-BE49-F238E27FC236}">
                  <a16:creationId xmlns:a16="http://schemas.microsoft.com/office/drawing/2014/main" id="{82D22E40-B345-8743-832C-3749C851F069}"/>
                </a:ext>
              </a:extLst>
            </p:cNvPr>
            <p:cNvCxnSpPr>
              <a:cxnSpLocks/>
              <a:stCxn id="173" idx="0"/>
              <a:endCxn id="191" idx="2"/>
            </p:cNvCxnSpPr>
            <p:nvPr/>
          </p:nvCxnSpPr>
          <p:spPr>
            <a:xfrm flipV="1">
              <a:off x="2340037" y="3842059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Arrow Connector 194">
              <a:extLst>
                <a:ext uri="{FF2B5EF4-FFF2-40B4-BE49-F238E27FC236}">
                  <a16:creationId xmlns:a16="http://schemas.microsoft.com/office/drawing/2014/main" id="{CEFAE769-5DF9-8A4E-9D65-C8A0425525C7}"/>
                </a:ext>
              </a:extLst>
            </p:cNvPr>
            <p:cNvCxnSpPr>
              <a:cxnSpLocks/>
              <a:stCxn id="191" idx="0"/>
              <a:endCxn id="192" idx="2"/>
            </p:cNvCxnSpPr>
            <p:nvPr/>
          </p:nvCxnSpPr>
          <p:spPr>
            <a:xfrm flipV="1">
              <a:off x="2340037" y="3496486"/>
              <a:ext cx="0" cy="14229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6" name="Group 195">
            <a:extLst>
              <a:ext uri="{FF2B5EF4-FFF2-40B4-BE49-F238E27FC236}">
                <a16:creationId xmlns:a16="http://schemas.microsoft.com/office/drawing/2014/main" id="{276410F1-ECDC-6B4E-A989-486EE7F477EF}"/>
              </a:ext>
            </a:extLst>
          </p:cNvPr>
          <p:cNvGrpSpPr/>
          <p:nvPr/>
        </p:nvGrpSpPr>
        <p:grpSpPr>
          <a:xfrm>
            <a:off x="7110021" y="3423924"/>
            <a:ext cx="4008153" cy="2753039"/>
            <a:chOff x="7110021" y="3423924"/>
            <a:chExt cx="4008153" cy="2753039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0DC48068-FDC8-564D-AB2A-03C40F5A4995}"/>
                </a:ext>
              </a:extLst>
            </p:cNvPr>
            <p:cNvSpPr/>
            <p:nvPr/>
          </p:nvSpPr>
          <p:spPr>
            <a:xfrm>
              <a:off x="7110021" y="3423924"/>
              <a:ext cx="4008153" cy="2753039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8" name="Rectangle 197">
              <a:extLst>
                <a:ext uri="{FF2B5EF4-FFF2-40B4-BE49-F238E27FC236}">
                  <a16:creationId xmlns:a16="http://schemas.microsoft.com/office/drawing/2014/main" id="{7471526D-11C6-AB46-B566-582EB9ED3747}"/>
                </a:ext>
              </a:extLst>
            </p:cNvPr>
            <p:cNvSpPr/>
            <p:nvPr/>
          </p:nvSpPr>
          <p:spPr>
            <a:xfrm>
              <a:off x="8934081" y="4379768"/>
              <a:ext cx="2114820" cy="2855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Congestion control</a:t>
              </a:r>
              <a:endParaRPr lang="en-US" dirty="0"/>
            </a:p>
          </p:txBody>
        </p:sp>
        <p:sp>
          <p:nvSpPr>
            <p:cNvPr id="199" name="Rectangle 198">
              <a:extLst>
                <a:ext uri="{FF2B5EF4-FFF2-40B4-BE49-F238E27FC236}">
                  <a16:creationId xmlns:a16="http://schemas.microsoft.com/office/drawing/2014/main" id="{8191FDF9-BCAE-6440-B1DA-5ABCAB52F5D5}"/>
                </a:ext>
              </a:extLst>
            </p:cNvPr>
            <p:cNvSpPr/>
            <p:nvPr/>
          </p:nvSpPr>
          <p:spPr>
            <a:xfrm>
              <a:off x="7210895" y="4005799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Packet</a:t>
              </a:r>
              <a:r>
                <a:rPr lang="zh-CN" altLang="en-US" dirty="0"/>
                <a:t> </a:t>
              </a:r>
              <a:r>
                <a:rPr lang="en-US" altLang="zh-CN" dirty="0"/>
                <a:t>processor</a:t>
              </a:r>
              <a:endParaRPr lang="en-US" dirty="0"/>
            </a:p>
          </p:txBody>
        </p:sp>
        <p:sp>
          <p:nvSpPr>
            <p:cNvPr id="200" name="Rectangle 199">
              <a:extLst>
                <a:ext uri="{FF2B5EF4-FFF2-40B4-BE49-F238E27FC236}">
                  <a16:creationId xmlns:a16="http://schemas.microsoft.com/office/drawing/2014/main" id="{0FCD0A08-0D50-6F42-AC3E-3BF43F0A6457}"/>
                </a:ext>
              </a:extLst>
            </p:cNvPr>
            <p:cNvSpPr/>
            <p:nvPr/>
          </p:nvSpPr>
          <p:spPr>
            <a:xfrm>
              <a:off x="7210895" y="5122323"/>
              <a:ext cx="970602" cy="48063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ACK</a:t>
              </a:r>
              <a:r>
                <a:rPr lang="zh-CN" altLang="en-US" dirty="0"/>
                <a:t> </a:t>
              </a:r>
              <a:r>
                <a:rPr lang="en-US" altLang="zh-CN" dirty="0"/>
                <a:t>generator</a:t>
              </a:r>
              <a:endParaRPr lang="en-US" dirty="0"/>
            </a:p>
          </p:txBody>
        </p:sp>
        <p:sp>
          <p:nvSpPr>
            <p:cNvPr id="201" name="Rectangle 200">
              <a:extLst>
                <a:ext uri="{FF2B5EF4-FFF2-40B4-BE49-F238E27FC236}">
                  <a16:creationId xmlns:a16="http://schemas.microsoft.com/office/drawing/2014/main" id="{A3263C8C-2201-974E-AAD2-A1593DCDD34F}"/>
                </a:ext>
              </a:extLst>
            </p:cNvPr>
            <p:cNvSpPr/>
            <p:nvPr/>
          </p:nvSpPr>
          <p:spPr>
            <a:xfrm>
              <a:off x="8934082" y="3550782"/>
              <a:ext cx="2114819" cy="26184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 err="1"/>
                <a:t>Recv</a:t>
              </a:r>
              <a:r>
                <a:rPr lang="zh-CN" altLang="en-US" dirty="0"/>
                <a:t> </a:t>
              </a:r>
              <a:r>
                <a:rPr lang="en-US" altLang="zh-CN" dirty="0"/>
                <a:t>buffer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202" name="Rectangle 201">
              <a:extLst>
                <a:ext uri="{FF2B5EF4-FFF2-40B4-BE49-F238E27FC236}">
                  <a16:creationId xmlns:a16="http://schemas.microsoft.com/office/drawing/2014/main" id="{A2B9C0F6-6E60-0647-9418-B01DB720E5EE}"/>
                </a:ext>
              </a:extLst>
            </p:cNvPr>
            <p:cNvSpPr/>
            <p:nvPr/>
          </p:nvSpPr>
          <p:spPr>
            <a:xfrm>
              <a:off x="8934081" y="5795772"/>
              <a:ext cx="2114819" cy="2832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Attack mitigation</a:t>
              </a:r>
              <a:endParaRPr lang="en-US" dirty="0"/>
            </a:p>
          </p:txBody>
        </p:sp>
        <p:sp>
          <p:nvSpPr>
            <p:cNvPr id="203" name="Rectangle 202">
              <a:extLst>
                <a:ext uri="{FF2B5EF4-FFF2-40B4-BE49-F238E27FC236}">
                  <a16:creationId xmlns:a16="http://schemas.microsoft.com/office/drawing/2014/main" id="{5D8369DA-D3D6-1C4A-BF7A-CF9F35BDB5A7}"/>
                </a:ext>
              </a:extLst>
            </p:cNvPr>
            <p:cNvSpPr/>
            <p:nvPr/>
          </p:nvSpPr>
          <p:spPr>
            <a:xfrm>
              <a:off x="8934082" y="4834781"/>
              <a:ext cx="2114819" cy="284347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Socket</a:t>
              </a:r>
              <a:r>
                <a:rPr lang="zh-CN" altLang="en-US" dirty="0"/>
                <a:t> </a:t>
              </a:r>
              <a:r>
                <a:rPr lang="en-US" altLang="zh-CN" dirty="0"/>
                <a:t>call</a:t>
              </a:r>
              <a:r>
                <a:rPr lang="zh-CN" altLang="en-US" dirty="0"/>
                <a:t> </a:t>
              </a:r>
              <a:r>
                <a:rPr lang="en-US" altLang="zh-CN" dirty="0"/>
                <a:t>manager</a:t>
              </a:r>
              <a:endParaRPr lang="en-US" dirty="0"/>
            </a:p>
          </p:txBody>
        </p:sp>
        <p:sp>
          <p:nvSpPr>
            <p:cNvPr id="204" name="Rectangle 203">
              <a:extLst>
                <a:ext uri="{FF2B5EF4-FFF2-40B4-BE49-F238E27FC236}">
                  <a16:creationId xmlns:a16="http://schemas.microsoft.com/office/drawing/2014/main" id="{69C10B4F-0EFD-6E44-ABC5-163B888948F1}"/>
                </a:ext>
              </a:extLst>
            </p:cNvPr>
            <p:cNvSpPr/>
            <p:nvPr/>
          </p:nvSpPr>
          <p:spPr>
            <a:xfrm>
              <a:off x="8935053" y="5333422"/>
              <a:ext cx="2113947" cy="29371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/>
                <a:t>Delayed ACK manager</a:t>
              </a:r>
              <a:endParaRPr lang="en-US" dirty="0"/>
            </a:p>
          </p:txBody>
        </p:sp>
        <p:sp>
          <p:nvSpPr>
            <p:cNvPr id="205" name="TextBox 204">
              <a:extLst>
                <a:ext uri="{FF2B5EF4-FFF2-40B4-BE49-F238E27FC236}">
                  <a16:creationId xmlns:a16="http://schemas.microsoft.com/office/drawing/2014/main" id="{193ABF0B-D23E-6246-8EDE-A709BF31F66C}"/>
                </a:ext>
              </a:extLst>
            </p:cNvPr>
            <p:cNvSpPr txBox="1"/>
            <p:nvPr/>
          </p:nvSpPr>
          <p:spPr>
            <a:xfrm>
              <a:off x="7138287" y="5752746"/>
              <a:ext cx="9846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Receiver</a:t>
              </a:r>
              <a:endParaRPr lang="en-US" dirty="0"/>
            </a:p>
          </p:txBody>
        </p:sp>
        <p:cxnSp>
          <p:nvCxnSpPr>
            <p:cNvPr id="206" name="Straight Arrow Connector 205">
              <a:extLst>
                <a:ext uri="{FF2B5EF4-FFF2-40B4-BE49-F238E27FC236}">
                  <a16:creationId xmlns:a16="http://schemas.microsoft.com/office/drawing/2014/main" id="{BBB2AD51-701C-9149-9126-E22765CB4C4F}"/>
                </a:ext>
              </a:extLst>
            </p:cNvPr>
            <p:cNvCxnSpPr>
              <a:cxnSpLocks/>
              <a:stCxn id="199" idx="3"/>
              <a:endCxn id="201" idx="1"/>
            </p:cNvCxnSpPr>
            <p:nvPr/>
          </p:nvCxnSpPr>
          <p:spPr>
            <a:xfrm flipV="1">
              <a:off x="8181497" y="3681704"/>
              <a:ext cx="752585" cy="56441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Arrow Connector 206">
              <a:extLst>
                <a:ext uri="{FF2B5EF4-FFF2-40B4-BE49-F238E27FC236}">
                  <a16:creationId xmlns:a16="http://schemas.microsoft.com/office/drawing/2014/main" id="{46D89A19-381B-AC45-9B03-E7BFC1F68F44}"/>
                </a:ext>
              </a:extLst>
            </p:cNvPr>
            <p:cNvCxnSpPr>
              <a:cxnSpLocks/>
              <a:stCxn id="202" idx="1"/>
              <a:endCxn id="200" idx="3"/>
            </p:cNvCxnSpPr>
            <p:nvPr/>
          </p:nvCxnSpPr>
          <p:spPr>
            <a:xfrm flipH="1" flipV="1">
              <a:off x="8181497" y="5362641"/>
              <a:ext cx="752584" cy="5747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Arrow Connector 207">
              <a:extLst>
                <a:ext uri="{FF2B5EF4-FFF2-40B4-BE49-F238E27FC236}">
                  <a16:creationId xmlns:a16="http://schemas.microsoft.com/office/drawing/2014/main" id="{444A6DAF-E1D4-D44A-8CE4-7D0FF1BD904B}"/>
                </a:ext>
              </a:extLst>
            </p:cNvPr>
            <p:cNvCxnSpPr>
              <a:cxnSpLocks/>
              <a:stCxn id="201" idx="2"/>
              <a:endCxn id="198" idx="0"/>
            </p:cNvCxnSpPr>
            <p:nvPr/>
          </p:nvCxnSpPr>
          <p:spPr>
            <a:xfrm flipH="1">
              <a:off x="9991491" y="3812626"/>
              <a:ext cx="1" cy="5671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Arrow Connector 208">
              <a:extLst>
                <a:ext uri="{FF2B5EF4-FFF2-40B4-BE49-F238E27FC236}">
                  <a16:creationId xmlns:a16="http://schemas.microsoft.com/office/drawing/2014/main" id="{303FCFB3-4DC5-F049-8958-76DC4A942FA9}"/>
                </a:ext>
              </a:extLst>
            </p:cNvPr>
            <p:cNvCxnSpPr>
              <a:cxnSpLocks/>
              <a:stCxn id="198" idx="2"/>
              <a:endCxn id="203" idx="0"/>
            </p:cNvCxnSpPr>
            <p:nvPr/>
          </p:nvCxnSpPr>
          <p:spPr>
            <a:xfrm>
              <a:off x="9991491" y="4665270"/>
              <a:ext cx="1" cy="16951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>
              <a:extLst>
                <a:ext uri="{FF2B5EF4-FFF2-40B4-BE49-F238E27FC236}">
                  <a16:creationId xmlns:a16="http://schemas.microsoft.com/office/drawing/2014/main" id="{97957F12-8CF7-3348-9922-1C2DAEC5E3C2}"/>
                </a:ext>
              </a:extLst>
            </p:cNvPr>
            <p:cNvCxnSpPr>
              <a:cxnSpLocks/>
              <a:stCxn id="203" idx="2"/>
              <a:endCxn id="204" idx="0"/>
            </p:cNvCxnSpPr>
            <p:nvPr/>
          </p:nvCxnSpPr>
          <p:spPr>
            <a:xfrm>
              <a:off x="9991492" y="5119128"/>
              <a:ext cx="535" cy="2142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Arrow Connector 210">
              <a:extLst>
                <a:ext uri="{FF2B5EF4-FFF2-40B4-BE49-F238E27FC236}">
                  <a16:creationId xmlns:a16="http://schemas.microsoft.com/office/drawing/2014/main" id="{EC3923AB-97C6-FD47-954C-B5FF29FA7B5B}"/>
                </a:ext>
              </a:extLst>
            </p:cNvPr>
            <p:cNvCxnSpPr>
              <a:cxnSpLocks/>
              <a:stCxn id="204" idx="2"/>
              <a:endCxn id="202" idx="0"/>
            </p:cNvCxnSpPr>
            <p:nvPr/>
          </p:nvCxnSpPr>
          <p:spPr>
            <a:xfrm flipH="1">
              <a:off x="9991491" y="5627132"/>
              <a:ext cx="536" cy="16864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D74187DC-CB4B-7341-8665-2C4D4804453A}"/>
                </a:ext>
              </a:extLst>
            </p:cNvPr>
            <p:cNvSpPr/>
            <p:nvPr/>
          </p:nvSpPr>
          <p:spPr>
            <a:xfrm>
              <a:off x="8934080" y="3945863"/>
              <a:ext cx="2114820" cy="28550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dirty="0" err="1"/>
                <a:t>Recv</a:t>
              </a:r>
              <a:r>
                <a:rPr lang="en-US" altLang="zh-CN" dirty="0"/>
                <a:t> window manager</a:t>
              </a:r>
              <a:endParaRPr lang="en-US" dirty="0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0966F1-2B2A-8C43-B95D-8CC1A3C94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787743" cy="4895850"/>
          </a:xfrm>
          <a:solidFill>
            <a:schemeClr val="bg1">
              <a:alpha val="90000"/>
            </a:schemeClr>
          </a:solidFill>
        </p:spPr>
        <p:txBody>
          <a:bodyPr/>
          <a:lstStyle/>
          <a:p>
            <a:r>
              <a:rPr lang="en-US" dirty="0"/>
              <a:t>Unexpected interactions between diff components</a:t>
            </a:r>
          </a:p>
          <a:p>
            <a:r>
              <a:rPr lang="en-US" altLang="zh-CN" dirty="0"/>
              <a:t>63</a:t>
            </a:r>
            <a:r>
              <a:rPr lang="zh-CN" altLang="en-US" dirty="0"/>
              <a:t> </a:t>
            </a:r>
            <a:r>
              <a:rPr lang="en-US" altLang="zh-CN" dirty="0"/>
              <a:t>parameters</a:t>
            </a:r>
            <a:r>
              <a:rPr lang="zh-CN" altLang="en-US" dirty="0"/>
              <a:t> </a:t>
            </a:r>
            <a:r>
              <a:rPr lang="en-US" altLang="zh-CN" dirty="0"/>
              <a:t>in Linux TCP that</a:t>
            </a:r>
            <a:r>
              <a:rPr lang="zh-CN" altLang="en-US" dirty="0"/>
              <a:t> </a:t>
            </a:r>
            <a:r>
              <a:rPr lang="en-US" altLang="zh-CN" dirty="0"/>
              <a:t>tune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behaviors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components</a:t>
            </a:r>
          </a:p>
          <a:p>
            <a:r>
              <a:rPr lang="en-US" altLang="zh-CN" dirty="0"/>
              <a:t>Continuous</a:t>
            </a:r>
            <a:r>
              <a:rPr lang="zh-CN" altLang="en-US" dirty="0"/>
              <a:t> </a:t>
            </a:r>
            <a:r>
              <a:rPr lang="en-US" altLang="zh-CN" dirty="0"/>
              <a:t>error-prone</a:t>
            </a:r>
            <a:r>
              <a:rPr lang="zh-CN" altLang="en-US" dirty="0"/>
              <a:t> </a:t>
            </a:r>
            <a:r>
              <a:rPr lang="en-US" altLang="zh-CN" dirty="0"/>
              <a:t>development:</a:t>
            </a:r>
            <a:r>
              <a:rPr lang="zh-CN" altLang="en-US" dirty="0"/>
              <a:t> </a:t>
            </a:r>
            <a:endParaRPr lang="en-US" altLang="zh-CN" dirty="0"/>
          </a:p>
          <a:p>
            <a:pPr lvl="1"/>
            <a:r>
              <a:rPr lang="en-US" altLang="zh-CN" dirty="0"/>
              <a:t>16</a:t>
            </a:r>
            <a:r>
              <a:rPr lang="zh-CN" altLang="en-US" dirty="0"/>
              <a:t> </a:t>
            </a:r>
            <a:r>
              <a:rPr lang="en-US" altLang="zh-CN" dirty="0"/>
              <a:t>bugs</a:t>
            </a:r>
            <a:r>
              <a:rPr lang="zh-CN" altLang="en-US" dirty="0"/>
              <a:t> </a:t>
            </a:r>
            <a:r>
              <a:rPr lang="en-US" altLang="zh-CN" dirty="0"/>
              <a:t>found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July</a:t>
            </a:r>
            <a:r>
              <a:rPr lang="zh-CN" altLang="en-US" dirty="0"/>
              <a:t> </a:t>
            </a:r>
            <a:r>
              <a:rPr lang="en-US" altLang="zh-CN" dirty="0"/>
              <a:t>&amp;</a:t>
            </a:r>
            <a:r>
              <a:rPr lang="zh-CN" altLang="en-US" dirty="0"/>
              <a:t> </a:t>
            </a:r>
            <a:r>
              <a:rPr lang="en-US" altLang="zh-CN" dirty="0"/>
              <a:t>Aug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2018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Linux</a:t>
            </a:r>
            <a:r>
              <a:rPr lang="zh-CN" altLang="en-US" dirty="0"/>
              <a:t> </a:t>
            </a:r>
            <a:r>
              <a:rPr lang="en-US" altLang="zh-CN" dirty="0"/>
              <a:t>TCP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F61FD2-7CED-9446-B4ED-CAC5EE4BB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19A5D80A-50AE-8843-A7CA-B769AD0F761E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2748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9CA92-D8AC-8F4E-BCFD-BF92E1A9D8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diagnose TCP today?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CB620-865A-2347-971F-893E764660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6C395-57E6-D143-A739-93091CD91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BE6A87D-4E58-5F40-B04C-F46D8DF3A6EA}"/>
              </a:ext>
            </a:extLst>
          </p:cNvPr>
          <p:cNvSpPr txBox="1"/>
          <p:nvPr/>
        </p:nvSpPr>
        <p:spPr>
          <a:xfrm>
            <a:off x="4132001" y="3083859"/>
            <a:ext cx="36266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 err="1"/>
              <a:t>Tcpdump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868538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32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25 1.48148E-6 L -0.22865 0.28819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182" y="14398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25000" y="2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  <p:bldP spid="5" grpId="2"/>
      <p:bldP spid="5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373F38-F0A0-5E41-B648-136F303A23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Detailed diagnosis is not scalable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DA2C1D-D8C9-DF41-8B95-0241777866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29EC92-F273-FC40-9DF7-29BE5B4DBC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A5D80A-50AE-8843-A7CA-B769AD0F761E}" type="slidenum">
              <a:rPr lang="en-US" smtClean="0"/>
              <a:t>9</a:t>
            </a:fld>
            <a:endParaRPr lang="en-US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BAA1D0A-FE9D-7348-A310-0F6AAFC7C6C3}"/>
              </a:ext>
            </a:extLst>
          </p:cNvPr>
          <p:cNvGrpSpPr/>
          <p:nvPr/>
        </p:nvGrpSpPr>
        <p:grpSpPr>
          <a:xfrm>
            <a:off x="2971800" y="5044440"/>
            <a:ext cx="5951220" cy="504270"/>
            <a:chOff x="2971800" y="5044440"/>
            <a:chExt cx="5951220" cy="504270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E7CF33DF-ABFF-A441-84AE-3FC0FC9D7432}"/>
                </a:ext>
              </a:extLst>
            </p:cNvPr>
            <p:cNvCxnSpPr>
              <a:cxnSpLocks/>
            </p:cNvCxnSpPr>
            <p:nvPr/>
          </p:nvCxnSpPr>
          <p:spPr>
            <a:xfrm>
              <a:off x="2971800" y="5044440"/>
              <a:ext cx="5951220" cy="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625D955-F0D2-F945-97DE-5D488395BF47}"/>
                </a:ext>
              </a:extLst>
            </p:cNvPr>
            <p:cNvSpPr txBox="1"/>
            <p:nvPr/>
          </p:nvSpPr>
          <p:spPr>
            <a:xfrm>
              <a:off x="3360420" y="5179378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1990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4811CFA-E89D-E947-9868-86D7F8B62C59}"/>
                </a:ext>
              </a:extLst>
            </p:cNvPr>
            <p:cNvSpPr txBox="1"/>
            <p:nvPr/>
          </p:nvSpPr>
          <p:spPr>
            <a:xfrm>
              <a:off x="4945380" y="5179378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2000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C1A8B69-94AB-A64C-AA11-46866008C2D9}"/>
                </a:ext>
              </a:extLst>
            </p:cNvPr>
            <p:cNvSpPr txBox="1"/>
            <p:nvPr/>
          </p:nvSpPr>
          <p:spPr>
            <a:xfrm>
              <a:off x="6530340" y="5179378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2010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8D1D991-93F1-5846-A28E-378DD51C7D96}"/>
                </a:ext>
              </a:extLst>
            </p:cNvPr>
            <p:cNvSpPr txBox="1"/>
            <p:nvPr/>
          </p:nvSpPr>
          <p:spPr>
            <a:xfrm>
              <a:off x="8115300" y="5179378"/>
              <a:ext cx="6527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2019</a:t>
              </a:r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D2DFC1E-5753-064D-B5A3-8A25A5FA1629}"/>
              </a:ext>
            </a:extLst>
          </p:cNvPr>
          <p:cNvSpPr txBox="1"/>
          <p:nvPr/>
        </p:nvSpPr>
        <p:spPr>
          <a:xfrm>
            <a:off x="2720340" y="5582246"/>
            <a:ext cx="1046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Tcpdump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A047147-5A3F-5944-A0B8-902FCE2FDA3A}"/>
              </a:ext>
            </a:extLst>
          </p:cNvPr>
          <p:cNvSpPr txBox="1"/>
          <p:nvPr/>
        </p:nvSpPr>
        <p:spPr>
          <a:xfrm>
            <a:off x="4300907" y="5582246"/>
            <a:ext cx="1046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Tcpdump</a:t>
            </a:r>
            <a:endParaRPr lang="en-US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A179C5F-E038-2C46-BFF6-1B86A5BA6FBD}"/>
              </a:ext>
            </a:extLst>
          </p:cNvPr>
          <p:cNvCxnSpPr>
            <a:cxnSpLocks/>
          </p:cNvCxnSpPr>
          <p:nvPr/>
        </p:nvCxnSpPr>
        <p:spPr>
          <a:xfrm flipV="1">
            <a:off x="3112535" y="5162610"/>
            <a:ext cx="0" cy="4028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59E4F9B9-FE78-DF41-B2C8-2D3B8BD0F114}"/>
              </a:ext>
            </a:extLst>
          </p:cNvPr>
          <p:cNvCxnSpPr/>
          <p:nvPr/>
        </p:nvCxnSpPr>
        <p:spPr>
          <a:xfrm flipV="1">
            <a:off x="4838700" y="5162610"/>
            <a:ext cx="0" cy="4028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EB80F0AD-CDE8-DF47-8F83-66B323CCB96B}"/>
              </a:ext>
            </a:extLst>
          </p:cNvPr>
          <p:cNvSpPr txBox="1"/>
          <p:nvPr/>
        </p:nvSpPr>
        <p:spPr>
          <a:xfrm>
            <a:off x="5881474" y="5582246"/>
            <a:ext cx="1046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Tcpdump</a:t>
            </a:r>
            <a:endParaRPr lang="en-US" dirty="0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39D811E5-899D-A446-826D-34B6B3095176}"/>
              </a:ext>
            </a:extLst>
          </p:cNvPr>
          <p:cNvCxnSpPr/>
          <p:nvPr/>
        </p:nvCxnSpPr>
        <p:spPr>
          <a:xfrm flipV="1">
            <a:off x="6419267" y="5162610"/>
            <a:ext cx="0" cy="4028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Group 47">
            <a:extLst>
              <a:ext uri="{FF2B5EF4-FFF2-40B4-BE49-F238E27FC236}">
                <a16:creationId xmlns:a16="http://schemas.microsoft.com/office/drawing/2014/main" id="{9263271E-2E7E-9F4D-8A16-44949BE8E575}"/>
              </a:ext>
            </a:extLst>
          </p:cNvPr>
          <p:cNvGrpSpPr/>
          <p:nvPr/>
        </p:nvGrpSpPr>
        <p:grpSpPr>
          <a:xfrm>
            <a:off x="1574529" y="2598420"/>
            <a:ext cx="1397271" cy="2446020"/>
            <a:chOff x="1147809" y="2286000"/>
            <a:chExt cx="1397271" cy="2446020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BA1E8AF-B9BD-2B4C-B19D-523F558F24FC}"/>
                </a:ext>
              </a:extLst>
            </p:cNvPr>
            <p:cNvSpPr txBox="1"/>
            <p:nvPr/>
          </p:nvSpPr>
          <p:spPr>
            <a:xfrm>
              <a:off x="1147809" y="3067183"/>
              <a:ext cx="13436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FF0000"/>
                  </a:solidFill>
                </a:rPr>
                <a:t>10,000x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DA498E54-F815-D94B-BBC9-336BB331AAB2}"/>
                </a:ext>
              </a:extLst>
            </p:cNvPr>
            <p:cNvCxnSpPr/>
            <p:nvPr/>
          </p:nvCxnSpPr>
          <p:spPr>
            <a:xfrm flipV="1">
              <a:off x="2545080" y="2286000"/>
              <a:ext cx="0" cy="244602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Freeform 38">
            <a:extLst>
              <a:ext uri="{FF2B5EF4-FFF2-40B4-BE49-F238E27FC236}">
                <a16:creationId xmlns:a16="http://schemas.microsoft.com/office/drawing/2014/main" id="{A30C769F-7F0E-3E4F-8468-64810991B4CF}"/>
              </a:ext>
            </a:extLst>
          </p:cNvPr>
          <p:cNvSpPr/>
          <p:nvPr/>
        </p:nvSpPr>
        <p:spPr>
          <a:xfrm>
            <a:off x="2971800" y="2834897"/>
            <a:ext cx="5417820" cy="2179320"/>
          </a:xfrm>
          <a:custGeom>
            <a:avLst/>
            <a:gdLst>
              <a:gd name="connsiteX0" fmla="*/ 0 w 5417820"/>
              <a:gd name="connsiteY0" fmla="*/ 2179320 h 2179320"/>
              <a:gd name="connsiteX1" fmla="*/ 1287780 w 5417820"/>
              <a:gd name="connsiteY1" fmla="*/ 2141220 h 2179320"/>
              <a:gd name="connsiteX2" fmla="*/ 3078480 w 5417820"/>
              <a:gd name="connsiteY2" fmla="*/ 2080260 h 2179320"/>
              <a:gd name="connsiteX3" fmla="*/ 4175760 w 5417820"/>
              <a:gd name="connsiteY3" fmla="*/ 1783080 h 2179320"/>
              <a:gd name="connsiteX4" fmla="*/ 5417820 w 5417820"/>
              <a:gd name="connsiteY4" fmla="*/ 0 h 2179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17820" h="2179320">
                <a:moveTo>
                  <a:pt x="0" y="2179320"/>
                </a:moveTo>
                <a:lnTo>
                  <a:pt x="1287780" y="2141220"/>
                </a:lnTo>
                <a:cubicBezTo>
                  <a:pt x="1800860" y="2124710"/>
                  <a:pt x="2597150" y="2139950"/>
                  <a:pt x="3078480" y="2080260"/>
                </a:cubicBezTo>
                <a:cubicBezTo>
                  <a:pt x="3559810" y="2020570"/>
                  <a:pt x="3785870" y="2129790"/>
                  <a:pt x="4175760" y="1783080"/>
                </a:cubicBezTo>
                <a:cubicBezTo>
                  <a:pt x="4565650" y="1436370"/>
                  <a:pt x="4991735" y="718185"/>
                  <a:pt x="5417820" y="0"/>
                </a:cubicBezTo>
              </a:path>
            </a:pathLst>
          </a:cu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E592C607-2A98-2F4C-AFDD-4466290C8A1F}"/>
              </a:ext>
            </a:extLst>
          </p:cNvPr>
          <p:cNvSpPr txBox="1"/>
          <p:nvPr/>
        </p:nvSpPr>
        <p:spPr>
          <a:xfrm>
            <a:off x="7601185" y="5582246"/>
            <a:ext cx="1046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Tcpdump</a:t>
            </a:r>
            <a:endParaRPr lang="en-US" dirty="0"/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E9B0E976-73F2-374B-96B5-8E14F4A5793E}"/>
              </a:ext>
            </a:extLst>
          </p:cNvPr>
          <p:cNvCxnSpPr/>
          <p:nvPr/>
        </p:nvCxnSpPr>
        <p:spPr>
          <a:xfrm flipV="1">
            <a:off x="8138978" y="5162610"/>
            <a:ext cx="0" cy="4028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838BCC1D-9261-0144-870E-8957FE42E93C}"/>
              </a:ext>
            </a:extLst>
          </p:cNvPr>
          <p:cNvSpPr txBox="1"/>
          <p:nvPr/>
        </p:nvSpPr>
        <p:spPr>
          <a:xfrm>
            <a:off x="1277125" y="2142881"/>
            <a:ext cx="17668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Bandwidth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37B8AFF6-6B69-A048-BDE0-EC846C19975A}"/>
              </a:ext>
            </a:extLst>
          </p:cNvPr>
          <p:cNvSpPr txBox="1"/>
          <p:nvPr/>
        </p:nvSpPr>
        <p:spPr>
          <a:xfrm>
            <a:off x="8726591" y="5543431"/>
            <a:ext cx="27529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</a:rPr>
              <a:t>Too much overhead!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6F0BE970-C4A9-8F4E-A10F-BFCB64899BC2}"/>
              </a:ext>
            </a:extLst>
          </p:cNvPr>
          <p:cNvGrpSpPr/>
          <p:nvPr/>
        </p:nvGrpSpPr>
        <p:grpSpPr>
          <a:xfrm>
            <a:off x="8923020" y="2592546"/>
            <a:ext cx="1387549" cy="2446020"/>
            <a:chOff x="2545080" y="2286000"/>
            <a:chExt cx="1387549" cy="2446020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F1F504D1-FAAC-674A-BF38-6CA632959E1C}"/>
                </a:ext>
              </a:extLst>
            </p:cNvPr>
            <p:cNvSpPr txBox="1"/>
            <p:nvPr/>
          </p:nvSpPr>
          <p:spPr>
            <a:xfrm>
              <a:off x="2588991" y="3067183"/>
              <a:ext cx="13436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rgbClr val="FF0000"/>
                  </a:solidFill>
                </a:rPr>
                <a:t>10,000x</a:t>
              </a:r>
            </a:p>
          </p:txBody>
        </p: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098B335F-73D1-C041-8BB6-2366229163F7}"/>
                </a:ext>
              </a:extLst>
            </p:cNvPr>
            <p:cNvCxnSpPr/>
            <p:nvPr/>
          </p:nvCxnSpPr>
          <p:spPr>
            <a:xfrm flipV="1">
              <a:off x="2545080" y="2286000"/>
              <a:ext cx="0" cy="2446020"/>
            </a:xfrm>
            <a:prstGeom prst="straightConnector1">
              <a:avLst/>
            </a:prstGeom>
            <a:ln w="1270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3694CBCA-8B4F-764D-987B-F0988CF40DBA}"/>
              </a:ext>
            </a:extLst>
          </p:cNvPr>
          <p:cNvSpPr/>
          <p:nvPr/>
        </p:nvSpPr>
        <p:spPr>
          <a:xfrm>
            <a:off x="8955598" y="2105361"/>
            <a:ext cx="122257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# hosts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C1935B-C86C-C94C-8B85-F929C80F37E0}"/>
              </a:ext>
            </a:extLst>
          </p:cNvPr>
          <p:cNvSpPr txBox="1"/>
          <p:nvPr/>
        </p:nvSpPr>
        <p:spPr>
          <a:xfrm>
            <a:off x="1546189" y="4650763"/>
            <a:ext cx="13755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10Mbps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73DF262-3740-9148-819C-84ED95D0277A}"/>
              </a:ext>
            </a:extLst>
          </p:cNvPr>
          <p:cNvSpPr txBox="1"/>
          <p:nvPr/>
        </p:nvSpPr>
        <p:spPr>
          <a:xfrm>
            <a:off x="1479749" y="2588849"/>
            <a:ext cx="14765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100Gbps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72C566C-E81C-0949-A0C6-C853DF37FBE6}"/>
              </a:ext>
            </a:extLst>
          </p:cNvPr>
          <p:cNvSpPr txBox="1"/>
          <p:nvPr/>
        </p:nvSpPr>
        <p:spPr>
          <a:xfrm>
            <a:off x="9042241" y="4743096"/>
            <a:ext cx="69121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10s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CA6AF00-93A6-4C41-BCA0-AA5AF4D640DE}"/>
              </a:ext>
            </a:extLst>
          </p:cNvPr>
          <p:cNvSpPr txBox="1"/>
          <p:nvPr/>
        </p:nvSpPr>
        <p:spPr>
          <a:xfrm>
            <a:off x="8975801" y="2569258"/>
            <a:ext cx="15119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100,000s</a:t>
            </a:r>
          </a:p>
        </p:txBody>
      </p:sp>
    </p:spTree>
    <p:extLst>
      <p:ext uri="{BB962C8B-B14F-4D97-AF65-F5344CB8AC3E}">
        <p14:creationId xmlns:p14="http://schemas.microsoft.com/office/powerpoint/2010/main" val="4199669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39" grpId="0" animBg="1"/>
      <p:bldP spid="44" grpId="0"/>
      <p:bldP spid="50" grpId="0"/>
      <p:bldP spid="56" grpId="0"/>
      <p:bldP spid="5" grpId="0"/>
      <p:bldP spid="7" grpId="0"/>
      <p:bldP spid="29" grpId="0"/>
      <p:bldP spid="30" grpId="0"/>
      <p:bldP spid="31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18115</TotalTime>
  <Words>2009</Words>
  <Application>Microsoft Macintosh PowerPoint</Application>
  <PresentationFormat>Widescreen</PresentationFormat>
  <Paragraphs>798</Paragraphs>
  <Slides>40</Slides>
  <Notes>38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8" baseType="lpstr">
      <vt:lpstr>DengXian</vt:lpstr>
      <vt:lpstr>DengXian Light</vt:lpstr>
      <vt:lpstr>Arial</vt:lpstr>
      <vt:lpstr>Calibri</vt:lpstr>
      <vt:lpstr>Calibri Light</vt:lpstr>
      <vt:lpstr>Symbol</vt:lpstr>
      <vt:lpstr>Times New Roman</vt:lpstr>
      <vt:lpstr>Office Theme</vt:lpstr>
      <vt:lpstr>DETER: Deterministic TCP Replay for Performance Diagnosis </vt:lpstr>
      <vt:lpstr>TCP performance diagnosis is important</vt:lpstr>
      <vt:lpstr>Why diagnosing TCP is hard?</vt:lpstr>
      <vt:lpstr>TCP is complex!</vt:lpstr>
      <vt:lpstr>TCP is complex!</vt:lpstr>
      <vt:lpstr>TCP is complex!</vt:lpstr>
      <vt:lpstr>TCP is complex!</vt:lpstr>
      <vt:lpstr>How do we diagnose TCP today?</vt:lpstr>
      <vt:lpstr>Detailed diagnosis is not scalable</vt:lpstr>
      <vt:lpstr>Tension between more details and low overhead</vt:lpstr>
      <vt:lpstr>DETER overview</vt:lpstr>
      <vt:lpstr>PowerPoint Presentation</vt:lpstr>
      <vt:lpstr>Intuition for being lightweight</vt:lpstr>
      <vt:lpstr>Non-deterministic interactions w/ many parties</vt:lpstr>
      <vt:lpstr>Non-deterministic interactions w/ many parties</vt:lpstr>
      <vt:lpstr>Challenge 1: butterfly effect</vt:lpstr>
      <vt:lpstr>Challenge 1: butterfly effect</vt:lpstr>
      <vt:lpstr>Challenge 1: butterfly effect</vt:lpstr>
      <vt:lpstr>Challenge 1: butterfly effect</vt:lpstr>
      <vt:lpstr>Challenge 1: butterfly effect</vt:lpstr>
      <vt:lpstr>Challenge 1: butterfly effect</vt:lpstr>
      <vt:lpstr>Challenge 1: butterfly effect</vt:lpstr>
      <vt:lpstr>Challenge 1: butterfly effect</vt:lpstr>
      <vt:lpstr>Challenge 1: butterfly effect</vt:lpstr>
      <vt:lpstr>Challenge 1: butterfly effect</vt:lpstr>
      <vt:lpstr>Challenge 1: butterfly effect</vt:lpstr>
      <vt:lpstr>Challenge 2: non-determinisms within the kernel</vt:lpstr>
      <vt:lpstr>Handling non-determinisms within the kernel</vt:lpstr>
      <vt:lpstr>Getting packet timestamp</vt:lpstr>
      <vt:lpstr>Getting packet timestamp</vt:lpstr>
      <vt:lpstr>Getting packet timestamps</vt:lpstr>
      <vt:lpstr>Getting packet timestamps</vt:lpstr>
      <vt:lpstr>Implementation</vt:lpstr>
      <vt:lpstr>An RTO problem in testbed </vt:lpstr>
      <vt:lpstr>An RTO problem in testbed </vt:lpstr>
      <vt:lpstr>An RTO problem in testbed </vt:lpstr>
      <vt:lpstr>Case study in Spark</vt:lpstr>
      <vt:lpstr>Case study in RPC</vt:lpstr>
      <vt:lpstr>Other use cases</vt:lpstr>
      <vt:lpstr>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DETER: Deterministic TCP Replay for Performance Diagnosis </dc:title>
  <dc:creator>Li Yuliang</dc:creator>
  <cp:lastModifiedBy>Li Yuliang</cp:lastModifiedBy>
  <cp:revision>984</cp:revision>
  <cp:lastPrinted>2019-02-28T17:21:40Z</cp:lastPrinted>
  <dcterms:created xsi:type="dcterms:W3CDTF">2018-10-17T16:24:30Z</dcterms:created>
  <dcterms:modified xsi:type="dcterms:W3CDTF">2019-04-17T19:56:13Z</dcterms:modified>
</cp:coreProperties>
</file>